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35" d="100"/>
          <a:sy n="135" d="100"/>
        </p:scale>
        <p:origin x="884" y="3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6169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6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0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F7A800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3" name="Shape 1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F7A800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4" name="Text 2"/>
          <p:cNvSpPr/>
          <p:nvPr/>
        </p:nvSpPr>
        <p:spPr>
          <a:xfrm>
            <a:off x="731520" y="1097280"/>
            <a:ext cx="76809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800" b="1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INTRODUKTION TILL ROTARY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731520" y="2194560"/>
            <a:ext cx="7680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dirty="0" err="1">
                <a:solidFill>
                  <a:srgbClr val="F7A8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Namn</a:t>
            </a:r>
            <a:r>
              <a:rPr lang="en-US" sz="2200" dirty="0">
                <a:solidFill>
                  <a:srgbClr val="F7A8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Rotaryklubb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731520" y="2926080"/>
            <a:ext cx="1371600" cy="36576"/>
          </a:xfrm>
          <a:prstGeom prst="rect">
            <a:avLst/>
          </a:prstGeom>
          <a:solidFill>
            <a:srgbClr val="F7A800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7" name="Text 5"/>
          <p:cNvSpPr/>
          <p:nvPr/>
        </p:nvSpPr>
        <p:spPr>
          <a:xfrm>
            <a:off x="731520" y="3200400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4A9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Dagen </a:t>
            </a:r>
            <a:r>
              <a:rPr lang="en-US" sz="1600" dirty="0" err="1">
                <a:solidFill>
                  <a:srgbClr val="4A9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månaden</a:t>
            </a:r>
            <a:r>
              <a:rPr lang="en-US" sz="1600" dirty="0">
                <a:solidFill>
                  <a:srgbClr val="4A9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4A9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år</a:t>
            </a:r>
            <a:r>
              <a:rPr lang="en-US" sz="1600" dirty="0">
                <a:solidFill>
                  <a:srgbClr val="4A9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kl 18:00–20:00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31520" y="3657600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4A9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Plats</a:t>
            </a:r>
            <a:endParaRPr lang="en-US" sz="140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9520" y="3017520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00336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3" name="Text 1"/>
          <p:cNvSpPr/>
          <p:nvPr/>
        </p:nvSpPr>
        <p:spPr>
          <a:xfrm>
            <a:off x="548640" y="457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KLUBBEN IDAG — PRAKTISKT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457200" y="731520"/>
            <a:ext cx="3931920" cy="3200400"/>
          </a:xfrm>
          <a:prstGeom prst="rect">
            <a:avLst/>
          </a:prstGeom>
          <a:solidFill>
            <a:srgbClr val="E8F0FE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5" name="Shape 3"/>
          <p:cNvSpPr/>
          <p:nvPr/>
        </p:nvSpPr>
        <p:spPr>
          <a:xfrm>
            <a:off x="457200" y="731520"/>
            <a:ext cx="3931920" cy="54864"/>
          </a:xfrm>
          <a:prstGeom prst="rect">
            <a:avLst/>
          </a:prstGeom>
          <a:solidFill>
            <a:srgbClr val="005DA6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960120"/>
            <a:ext cx="365760" cy="3657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234440" y="96012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Våra möten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31520" y="150876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Frukost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828800" y="150876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Varannan torsdag, jämn vecka, kl 7:30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731520" y="1938528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Lunch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1828800" y="1938528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Fredag, en gång per månad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731520" y="2368296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RBN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828800" y="2368296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Fredag frukost, en gång per månad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731520" y="2798064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1828800" y="2798064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 err="1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Kungsgatan</a:t>
            </a:r>
            <a:r>
              <a:rPr lang="en-US" sz="12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30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731520" y="3227832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President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1828800" y="3227832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För- och </a:t>
            </a:r>
            <a:r>
              <a:rPr lang="en-US" sz="1200" dirty="0" err="1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Efternamn</a:t>
            </a:r>
            <a:r>
              <a:rPr lang="en-US" sz="12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(2025–26)</a:t>
            </a:r>
            <a:endParaRPr lang="en-US" sz="1200" dirty="0"/>
          </a:p>
        </p:txBody>
      </p:sp>
      <p:sp>
        <p:nvSpPr>
          <p:cNvPr id="18" name="Shape 15"/>
          <p:cNvSpPr/>
          <p:nvPr/>
        </p:nvSpPr>
        <p:spPr>
          <a:xfrm>
            <a:off x="4754880" y="731520"/>
            <a:ext cx="3931920" cy="32004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19" name="Shape 16"/>
          <p:cNvSpPr/>
          <p:nvPr/>
        </p:nvSpPr>
        <p:spPr>
          <a:xfrm>
            <a:off x="4754880" y="731520"/>
            <a:ext cx="3931920" cy="54864"/>
          </a:xfrm>
          <a:prstGeom prst="rect">
            <a:avLst/>
          </a:prstGeom>
          <a:solidFill>
            <a:srgbClr val="F7A800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2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0" y="960120"/>
            <a:ext cx="365760" cy="365760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5532120" y="96012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Håll kontakten</a:t>
            </a:r>
            <a:endParaRPr lang="en-US" sz="1800" dirty="0"/>
          </a:p>
        </p:txBody>
      </p:sp>
      <p:sp>
        <p:nvSpPr>
          <p:cNvPr id="22" name="Text 18"/>
          <p:cNvSpPr/>
          <p:nvPr/>
        </p:nvSpPr>
        <p:spPr>
          <a:xfrm>
            <a:off x="5029200" y="150876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Hemsida</a:t>
            </a:r>
            <a:endParaRPr lang="en-US" sz="1200" dirty="0"/>
          </a:p>
        </p:txBody>
      </p:sp>
      <p:sp>
        <p:nvSpPr>
          <p:cNvPr id="23" name="Text 19"/>
          <p:cNvSpPr/>
          <p:nvPr/>
        </p:nvSpPr>
        <p:spPr>
          <a:xfrm>
            <a:off x="6126480" y="150876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trollhattanrk.se</a:t>
            </a:r>
            <a:endParaRPr lang="en-US" sz="1200" dirty="0"/>
          </a:p>
        </p:txBody>
      </p:sp>
      <p:sp>
        <p:nvSpPr>
          <p:cNvPr id="24" name="Text 20"/>
          <p:cNvSpPr/>
          <p:nvPr/>
        </p:nvSpPr>
        <p:spPr>
          <a:xfrm>
            <a:off x="5029200" y="1938528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Facebook</a:t>
            </a:r>
            <a:endParaRPr lang="en-US" sz="1200" dirty="0"/>
          </a:p>
        </p:txBody>
      </p:sp>
      <p:sp>
        <p:nvSpPr>
          <p:cNvPr id="25" name="Text 21"/>
          <p:cNvSpPr/>
          <p:nvPr/>
        </p:nvSpPr>
        <p:spPr>
          <a:xfrm>
            <a:off x="6126480" y="1938528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facebook.com/trollhattanrotary</a:t>
            </a:r>
            <a:endParaRPr lang="en-US" sz="1200" dirty="0"/>
          </a:p>
        </p:txBody>
      </p:sp>
      <p:sp>
        <p:nvSpPr>
          <p:cNvPr id="26" name="Text 22"/>
          <p:cNvSpPr/>
          <p:nvPr/>
        </p:nvSpPr>
        <p:spPr>
          <a:xfrm>
            <a:off x="5029200" y="2368296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Rotary</a:t>
            </a:r>
            <a:endParaRPr lang="en-US" sz="1200" dirty="0"/>
          </a:p>
        </p:txBody>
      </p:sp>
      <p:sp>
        <p:nvSpPr>
          <p:cNvPr id="27" name="Text 23"/>
          <p:cNvSpPr/>
          <p:nvPr/>
        </p:nvSpPr>
        <p:spPr>
          <a:xfrm>
            <a:off x="6126480" y="2368296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my.rotary.org</a:t>
            </a:r>
            <a:endParaRPr lang="en-US" sz="1200" dirty="0"/>
          </a:p>
        </p:txBody>
      </p:sp>
      <p:sp>
        <p:nvSpPr>
          <p:cNvPr id="28" name="Text 24"/>
          <p:cNvSpPr/>
          <p:nvPr/>
        </p:nvSpPr>
        <p:spPr>
          <a:xfrm>
            <a:off x="5029200" y="2798064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Distrikt 2365</a:t>
            </a:r>
            <a:endParaRPr lang="en-US" sz="1200" dirty="0"/>
          </a:p>
        </p:txBody>
      </p:sp>
      <p:sp>
        <p:nvSpPr>
          <p:cNvPr id="29" name="Text 25"/>
          <p:cNvSpPr/>
          <p:nvPr/>
        </p:nvSpPr>
        <p:spPr>
          <a:xfrm>
            <a:off x="6126480" y="2798064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rotary2365.se</a:t>
            </a:r>
            <a:endParaRPr lang="en-US" sz="1200" dirty="0"/>
          </a:p>
        </p:txBody>
      </p:sp>
      <p:sp>
        <p:nvSpPr>
          <p:cNvPr id="30" name="Text 26"/>
          <p:cNvSpPr/>
          <p:nvPr/>
        </p:nvSpPr>
        <p:spPr>
          <a:xfrm>
            <a:off x="5029200" y="3227832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Tidning</a:t>
            </a:r>
            <a:endParaRPr lang="en-US" sz="1200" dirty="0"/>
          </a:p>
        </p:txBody>
      </p:sp>
      <p:sp>
        <p:nvSpPr>
          <p:cNvPr id="31" name="Text 27"/>
          <p:cNvSpPr/>
          <p:nvPr/>
        </p:nvSpPr>
        <p:spPr>
          <a:xfrm>
            <a:off x="6126480" y="3227832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Rotary Norden (digital)</a:t>
            </a:r>
            <a:endParaRPr lang="en-US" sz="1200" dirty="0"/>
          </a:p>
        </p:txBody>
      </p:sp>
      <p:sp>
        <p:nvSpPr>
          <p:cNvPr id="32" name="Text 28"/>
          <p:cNvSpPr/>
          <p:nvPr/>
        </p:nvSpPr>
        <p:spPr>
          <a:xfrm>
            <a:off x="457200" y="41605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Dagen, </a:t>
            </a:r>
            <a:r>
              <a:rPr lang="en-US" sz="1100" i="1" dirty="0" err="1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månaden</a:t>
            </a:r>
            <a:r>
              <a:rPr lang="en-US" sz="1100" i="1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ni är del av en levande tradition!</a:t>
            </a:r>
            <a:endParaRPr lang="en-US" sz="1100" dirty="0"/>
          </a:p>
        </p:txBody>
      </p:sp>
      <p:sp>
        <p:nvSpPr>
          <p:cNvPr id="33" name="Text 29"/>
          <p:cNvSpPr/>
          <p:nvPr/>
        </p:nvSpPr>
        <p:spPr>
          <a:xfrm>
            <a:off x="457200" y="475488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Introduktion</a:t>
            </a:r>
            <a:r>
              <a:rPr lang="en-US" sz="9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nya</a:t>
            </a:r>
            <a:r>
              <a:rPr lang="en-US" sz="9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medlemmar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00336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3" name="Text 1"/>
          <p:cNvSpPr/>
          <p:nvPr/>
        </p:nvSpPr>
        <p:spPr>
          <a:xfrm>
            <a:off x="548640" y="457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 VARA MEDLEM — VARDAG &amp; KOM IGÅNG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457200" y="694046"/>
            <a:ext cx="3977640" cy="1508760"/>
          </a:xfrm>
          <a:prstGeom prst="rect">
            <a:avLst/>
          </a:prstGeom>
          <a:solidFill>
            <a:srgbClr val="E8F0FE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5" name="Shape 3"/>
          <p:cNvSpPr/>
          <p:nvPr/>
        </p:nvSpPr>
        <p:spPr>
          <a:xfrm>
            <a:off x="457200" y="694046"/>
            <a:ext cx="73152" cy="1508760"/>
          </a:xfrm>
          <a:prstGeom prst="rect">
            <a:avLst/>
          </a:prstGeom>
          <a:solidFill>
            <a:srgbClr val="005DA6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749808"/>
            <a:ext cx="365760" cy="3657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88720" y="73152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Rotary Business Network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685800" y="1188720"/>
            <a:ext cx="3520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Dialogforum sista fredagen varje månad, kl 7:30–9:00. Aktuella teman, erfarenhetsutbyte och nätverkande över branschgränserna. Öppet för gäster — ta gärna med en kollega!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4709160" y="694046"/>
            <a:ext cx="3977640" cy="150876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10" name="Shape 7"/>
          <p:cNvSpPr/>
          <p:nvPr/>
        </p:nvSpPr>
        <p:spPr>
          <a:xfrm>
            <a:off x="4709160" y="694046"/>
            <a:ext cx="73152" cy="1508760"/>
          </a:xfrm>
          <a:prstGeom prst="rect">
            <a:avLst/>
          </a:prstGeom>
          <a:solidFill>
            <a:srgbClr val="F7A800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7760" y="749808"/>
            <a:ext cx="365760" cy="36576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440680" y="73152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Engagera dig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4937760" y="1143000"/>
            <a:ext cx="352044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EGO-föredrag: </a:t>
            </a:r>
            <a:r>
              <a:rPr lang="en-US" sz="10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Presentera dig själv på ett klubbmöte — ett uppskattat sätt att bli en del av gemenskapen.</a:t>
            </a: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r>
              <a:rPr lang="en-US" sz="11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Kommittéer: </a:t>
            </a:r>
            <a:endParaRPr lang="en-US" sz="11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· Medlemsvård · Internationella projekt · Ungdomsutbyte · PR/kommunikation · Service</a:t>
            </a:r>
            <a:endParaRPr lang="en-US" sz="1100" dirty="0"/>
          </a:p>
        </p:txBody>
      </p:sp>
      <p:sp>
        <p:nvSpPr>
          <p:cNvPr id="14" name="Text 10"/>
          <p:cNvSpPr/>
          <p:nvPr/>
        </p:nvSpPr>
        <p:spPr>
          <a:xfrm>
            <a:off x="640080" y="2240280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 steg för att komma igång</a:t>
            </a:r>
            <a:endParaRPr lang="en-US" sz="1600" dirty="0"/>
          </a:p>
        </p:txBody>
      </p:sp>
      <p:sp>
        <p:nvSpPr>
          <p:cNvPr id="15" name="Shape 11"/>
          <p:cNvSpPr/>
          <p:nvPr/>
        </p:nvSpPr>
        <p:spPr>
          <a:xfrm>
            <a:off x="457200" y="2697480"/>
            <a:ext cx="2651760" cy="11430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16" name="Shape 12"/>
          <p:cNvSpPr/>
          <p:nvPr/>
        </p:nvSpPr>
        <p:spPr>
          <a:xfrm>
            <a:off x="457200" y="2697480"/>
            <a:ext cx="2651760" cy="45720"/>
          </a:xfrm>
          <a:prstGeom prst="rect">
            <a:avLst/>
          </a:prstGeom>
          <a:solidFill>
            <a:srgbClr val="005DA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17" name="Shape 13"/>
          <p:cNvSpPr/>
          <p:nvPr/>
        </p:nvSpPr>
        <p:spPr>
          <a:xfrm>
            <a:off x="594360" y="2834640"/>
            <a:ext cx="411480" cy="411480"/>
          </a:xfrm>
          <a:prstGeom prst="ellipse">
            <a:avLst/>
          </a:prstGeom>
          <a:solidFill>
            <a:srgbClr val="005DA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18" name="Text 14"/>
          <p:cNvSpPr/>
          <p:nvPr/>
        </p:nvSpPr>
        <p:spPr>
          <a:xfrm>
            <a:off x="594360" y="283464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19" name="Text 15"/>
          <p:cNvSpPr/>
          <p:nvPr/>
        </p:nvSpPr>
        <p:spPr>
          <a:xfrm>
            <a:off x="1097280" y="2816352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Logga in på klubbens hemsida</a:t>
            </a:r>
            <a:endParaRPr lang="en-US" sz="1200" dirty="0"/>
          </a:p>
        </p:txBody>
      </p:sp>
      <p:sp>
        <p:nvSpPr>
          <p:cNvPr id="20" name="Text 16"/>
          <p:cNvSpPr/>
          <p:nvPr/>
        </p:nvSpPr>
        <p:spPr>
          <a:xfrm>
            <a:off x="594360" y="329184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trollhattanrk.se — skapa din profil, se kalender och medlemsinfo.</a:t>
            </a:r>
            <a:endParaRPr lang="en-US" sz="1000" dirty="0"/>
          </a:p>
        </p:txBody>
      </p:sp>
      <p:sp>
        <p:nvSpPr>
          <p:cNvPr id="21" name="Shape 17"/>
          <p:cNvSpPr/>
          <p:nvPr/>
        </p:nvSpPr>
        <p:spPr>
          <a:xfrm>
            <a:off x="3291840" y="2697480"/>
            <a:ext cx="2651760" cy="11430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22" name="Shape 18"/>
          <p:cNvSpPr/>
          <p:nvPr/>
        </p:nvSpPr>
        <p:spPr>
          <a:xfrm>
            <a:off x="3291840" y="2697480"/>
            <a:ext cx="2651760" cy="45720"/>
          </a:xfrm>
          <a:prstGeom prst="rect">
            <a:avLst/>
          </a:prstGeom>
          <a:solidFill>
            <a:srgbClr val="005DA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23" name="Shape 19"/>
          <p:cNvSpPr/>
          <p:nvPr/>
        </p:nvSpPr>
        <p:spPr>
          <a:xfrm>
            <a:off x="3429000" y="2834640"/>
            <a:ext cx="411480" cy="411480"/>
          </a:xfrm>
          <a:prstGeom prst="ellipse">
            <a:avLst/>
          </a:prstGeom>
          <a:solidFill>
            <a:srgbClr val="005DA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24" name="Text 20"/>
          <p:cNvSpPr/>
          <p:nvPr/>
        </p:nvSpPr>
        <p:spPr>
          <a:xfrm>
            <a:off x="3429000" y="283464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25" name="Text 21"/>
          <p:cNvSpPr/>
          <p:nvPr/>
        </p:nvSpPr>
        <p:spPr>
          <a:xfrm>
            <a:off x="3931920" y="2816352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Gå med i Facebookgruppen</a:t>
            </a:r>
            <a:endParaRPr lang="en-US" sz="1200" dirty="0"/>
          </a:p>
        </p:txBody>
      </p:sp>
      <p:sp>
        <p:nvSpPr>
          <p:cNvPr id="26" name="Text 22"/>
          <p:cNvSpPr/>
          <p:nvPr/>
        </p:nvSpPr>
        <p:spPr>
          <a:xfrm>
            <a:off x="3429000" y="329184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facebook.com/trollhattanrotary — håll dig uppdaterad och knyt kontakt.</a:t>
            </a:r>
            <a:endParaRPr lang="en-US" sz="1000" dirty="0"/>
          </a:p>
        </p:txBody>
      </p:sp>
      <p:sp>
        <p:nvSpPr>
          <p:cNvPr id="27" name="Shape 23"/>
          <p:cNvSpPr/>
          <p:nvPr/>
        </p:nvSpPr>
        <p:spPr>
          <a:xfrm>
            <a:off x="6126480" y="2697480"/>
            <a:ext cx="2651760" cy="11430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28" name="Shape 24"/>
          <p:cNvSpPr/>
          <p:nvPr/>
        </p:nvSpPr>
        <p:spPr>
          <a:xfrm>
            <a:off x="6126480" y="2697480"/>
            <a:ext cx="2651760" cy="45720"/>
          </a:xfrm>
          <a:prstGeom prst="rect">
            <a:avLst/>
          </a:prstGeom>
          <a:solidFill>
            <a:srgbClr val="005DA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29" name="Shape 25"/>
          <p:cNvSpPr/>
          <p:nvPr/>
        </p:nvSpPr>
        <p:spPr>
          <a:xfrm>
            <a:off x="6263640" y="2834640"/>
            <a:ext cx="411480" cy="411480"/>
          </a:xfrm>
          <a:prstGeom prst="ellipse">
            <a:avLst/>
          </a:prstGeom>
          <a:solidFill>
            <a:srgbClr val="005DA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30" name="Text 26"/>
          <p:cNvSpPr/>
          <p:nvPr/>
        </p:nvSpPr>
        <p:spPr>
          <a:xfrm>
            <a:off x="6263640" y="283464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31" name="Text 27"/>
          <p:cNvSpPr/>
          <p:nvPr/>
        </p:nvSpPr>
        <p:spPr>
          <a:xfrm>
            <a:off x="6766560" y="2816352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Ladda ner Rotary ClubLocator</a:t>
            </a:r>
            <a:endParaRPr lang="en-US" sz="1200" dirty="0"/>
          </a:p>
        </p:txBody>
      </p:sp>
      <p:sp>
        <p:nvSpPr>
          <p:cNvPr id="32" name="Text 28"/>
          <p:cNvSpPr/>
          <p:nvPr/>
        </p:nvSpPr>
        <p:spPr>
          <a:xfrm>
            <a:off x="6263640" y="329184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Hitta klubbar, mötestider och nätverket — även när du reser.</a:t>
            </a:r>
            <a:endParaRPr lang="en-US" sz="1000" dirty="0"/>
          </a:p>
        </p:txBody>
      </p:sp>
      <p:sp>
        <p:nvSpPr>
          <p:cNvPr id="33" name="Shape 29"/>
          <p:cNvSpPr/>
          <p:nvPr/>
        </p:nvSpPr>
        <p:spPr>
          <a:xfrm>
            <a:off x="457200" y="4069080"/>
            <a:ext cx="8229600" cy="548640"/>
          </a:xfrm>
          <a:prstGeom prst="rect">
            <a:avLst/>
          </a:prstGeom>
          <a:solidFill>
            <a:srgbClr val="E8F0FE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3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4133088"/>
            <a:ext cx="320040" cy="320040"/>
          </a:xfrm>
          <a:prstGeom prst="rect">
            <a:avLst/>
          </a:prstGeom>
        </p:spPr>
      </p:pic>
      <p:sp>
        <p:nvSpPr>
          <p:cNvPr id="35" name="Text 30"/>
          <p:cNvSpPr/>
          <p:nvPr/>
        </p:nvSpPr>
        <p:spPr>
          <a:xfrm>
            <a:off x="1097280" y="406908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Medlemsavgift: </a:t>
            </a:r>
            <a:r>
              <a:rPr lang="en-US" sz="12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1 500 kr/år (halv avgift vid inträde efter 1 januari). Täcker möten, RI-avgift och bidrag till The Rotary Foundation.</a:t>
            </a:r>
            <a:endParaRPr lang="en-US" sz="1300" dirty="0"/>
          </a:p>
        </p:txBody>
      </p:sp>
      <p:sp>
        <p:nvSpPr>
          <p:cNvPr id="36" name="Text 31"/>
          <p:cNvSpPr/>
          <p:nvPr/>
        </p:nvSpPr>
        <p:spPr>
          <a:xfrm>
            <a:off x="457200" y="475488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Introduktion</a:t>
            </a:r>
            <a:r>
              <a:rPr lang="en-US" sz="9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nya</a:t>
            </a:r>
            <a:r>
              <a:rPr lang="en-US" sz="9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medlemmar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00336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3" name="Text 1"/>
          <p:cNvSpPr/>
          <p:nvPr/>
        </p:nvSpPr>
        <p:spPr>
          <a:xfrm>
            <a:off x="548640" y="457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VÅRA PROJEKT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457200" y="685800"/>
            <a:ext cx="3977640" cy="16916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5" name="Shape 3"/>
          <p:cNvSpPr/>
          <p:nvPr/>
        </p:nvSpPr>
        <p:spPr>
          <a:xfrm>
            <a:off x="457200" y="685800"/>
            <a:ext cx="73152" cy="1691640"/>
          </a:xfrm>
          <a:prstGeom prst="rect">
            <a:avLst/>
          </a:prstGeom>
          <a:solidFill>
            <a:srgbClr val="005DA6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868680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280160" y="822960"/>
            <a:ext cx="2926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Rent vatten i Kenya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685800" y="1371600"/>
            <a:ext cx="35204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Samarbete med 5 Rotaryklubbar och Rotary Doctors Sweden. Lokala entreprenörer, utbildning, vattenvårdskommittéer.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4663440" y="685800"/>
            <a:ext cx="3977640" cy="16916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10" name="Shape 7"/>
          <p:cNvSpPr/>
          <p:nvPr/>
        </p:nvSpPr>
        <p:spPr>
          <a:xfrm>
            <a:off x="4663440" y="685800"/>
            <a:ext cx="73152" cy="1691640"/>
          </a:xfrm>
          <a:prstGeom prst="rect">
            <a:avLst/>
          </a:prstGeom>
          <a:solidFill>
            <a:srgbClr val="1A6DAD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2040" y="868680"/>
            <a:ext cx="457200" cy="45720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486400" y="822960"/>
            <a:ext cx="2926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Bästa ekonomiuppsatsen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4892040" y="1371600"/>
            <a:ext cx="35204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Årligt stipendium vid Högskolan Väst för att främja utbildning och forskning.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457200" y="2606040"/>
            <a:ext cx="3977640" cy="16916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15" name="Shape 11"/>
          <p:cNvSpPr/>
          <p:nvPr/>
        </p:nvSpPr>
        <p:spPr>
          <a:xfrm>
            <a:off x="457200" y="2606040"/>
            <a:ext cx="73152" cy="1691640"/>
          </a:xfrm>
          <a:prstGeom prst="rect">
            <a:avLst/>
          </a:prstGeom>
          <a:solidFill>
            <a:srgbClr val="4A90C4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2788920"/>
            <a:ext cx="457200" cy="45720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280160" y="2743200"/>
            <a:ext cx="2926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Fackla-försäljning</a:t>
            </a:r>
            <a:endParaRPr lang="en-US" sz="1500" dirty="0"/>
          </a:p>
        </p:txBody>
      </p:sp>
      <p:sp>
        <p:nvSpPr>
          <p:cNvPr id="18" name="Text 13"/>
          <p:cNvSpPr/>
          <p:nvPr/>
        </p:nvSpPr>
        <p:spPr>
          <a:xfrm>
            <a:off x="685800" y="3291840"/>
            <a:ext cx="35204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 ljuständningen på Spikön. Överskottet till välgörenhet — senast Kvinnojouren Duvan.</a:t>
            </a:r>
            <a:endParaRPr lang="en-US" sz="1100" dirty="0"/>
          </a:p>
        </p:txBody>
      </p:sp>
      <p:sp>
        <p:nvSpPr>
          <p:cNvPr id="19" name="Shape 14"/>
          <p:cNvSpPr/>
          <p:nvPr/>
        </p:nvSpPr>
        <p:spPr>
          <a:xfrm>
            <a:off x="4663440" y="2606040"/>
            <a:ext cx="3977640" cy="16916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20" name="Shape 15"/>
          <p:cNvSpPr/>
          <p:nvPr/>
        </p:nvSpPr>
        <p:spPr>
          <a:xfrm>
            <a:off x="4663440" y="2606040"/>
            <a:ext cx="73152" cy="1691640"/>
          </a:xfrm>
          <a:prstGeom prst="rect">
            <a:avLst/>
          </a:prstGeom>
          <a:solidFill>
            <a:srgbClr val="005DA6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92040" y="2788920"/>
            <a:ext cx="457200" cy="45720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5486400" y="2743200"/>
            <a:ext cx="2926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Nallar till Blåljus</a:t>
            </a:r>
            <a:endParaRPr lang="en-US" sz="1500" dirty="0"/>
          </a:p>
        </p:txBody>
      </p:sp>
      <p:sp>
        <p:nvSpPr>
          <p:cNvPr id="23" name="Text 17"/>
          <p:cNvSpPr/>
          <p:nvPr/>
        </p:nvSpPr>
        <p:spPr>
          <a:xfrm>
            <a:off x="4892040" y="3291840"/>
            <a:ext cx="35204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Nallar med tryck som ges till barn i svåra situationer via ambulans, polis och räddningstjänst.</a:t>
            </a:r>
            <a:endParaRPr lang="en-US" sz="1100" dirty="0"/>
          </a:p>
        </p:txBody>
      </p:sp>
      <p:sp>
        <p:nvSpPr>
          <p:cNvPr id="24" name="Shape 18"/>
          <p:cNvSpPr/>
          <p:nvPr/>
        </p:nvSpPr>
        <p:spPr>
          <a:xfrm>
            <a:off x="457200" y="4251960"/>
            <a:ext cx="8229600" cy="457200"/>
          </a:xfrm>
          <a:prstGeom prst="rect">
            <a:avLst/>
          </a:prstGeom>
          <a:solidFill>
            <a:srgbClr val="E8F0FE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2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080" y="4315968"/>
            <a:ext cx="274320" cy="274320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1051560" y="4251960"/>
            <a:ext cx="7406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i="1" dirty="0">
                <a:solidFill>
                  <a:srgbClr val="005D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Vilket </a:t>
            </a:r>
            <a:r>
              <a:rPr lang="en-US" sz="1400" b="1" i="1" dirty="0" err="1">
                <a:solidFill>
                  <a:srgbClr val="005D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projekt</a:t>
            </a:r>
            <a:r>
              <a:rPr lang="en-US" sz="1400" b="1" i="1" dirty="0">
                <a:solidFill>
                  <a:srgbClr val="005D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i="1" dirty="0" err="1">
                <a:solidFill>
                  <a:srgbClr val="005D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intresserar</a:t>
            </a:r>
            <a:r>
              <a:rPr lang="en-US" sz="1400" b="1" i="1" dirty="0">
                <a:solidFill>
                  <a:srgbClr val="005D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dig? Var vill du bidra?</a:t>
            </a:r>
            <a:endParaRPr lang="en-US" sz="1400" dirty="0"/>
          </a:p>
        </p:txBody>
      </p:sp>
      <p:sp>
        <p:nvSpPr>
          <p:cNvPr id="27" name="Text 20"/>
          <p:cNvSpPr/>
          <p:nvPr/>
        </p:nvSpPr>
        <p:spPr>
          <a:xfrm>
            <a:off x="457200" y="475488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Introduktion</a:t>
            </a:r>
            <a:r>
              <a:rPr lang="en-US" sz="9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nya</a:t>
            </a:r>
            <a:r>
              <a:rPr lang="en-US" sz="9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medlemmar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00336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3" name="Text 1"/>
          <p:cNvSpPr/>
          <p:nvPr/>
        </p:nvSpPr>
        <p:spPr>
          <a:xfrm>
            <a:off x="548640" y="457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DINA MÖJLIGHETER SOM ROTARIAN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457200" y="640080"/>
            <a:ext cx="8229600" cy="502920"/>
          </a:xfrm>
          <a:prstGeom prst="rect">
            <a:avLst/>
          </a:prstGeom>
          <a:solidFill>
            <a:srgbClr val="E8F0FE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713232"/>
            <a:ext cx="320040" cy="3200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51560" y="640080"/>
            <a:ext cx="7406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i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Allt nedan är förankrat i RI:s handlingsplan — Increase Impact, Expand Reach, Enhance Engagement, Increase Adaptability.</a:t>
            </a:r>
            <a:endParaRPr lang="en-US" sz="1200" dirty="0"/>
          </a:p>
        </p:txBody>
      </p:sp>
      <p:sp>
        <p:nvSpPr>
          <p:cNvPr id="7" name="Shape 4"/>
          <p:cNvSpPr/>
          <p:nvPr/>
        </p:nvSpPr>
        <p:spPr>
          <a:xfrm>
            <a:off x="457200" y="1280160"/>
            <a:ext cx="3977640" cy="9144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8" name="Shape 5"/>
          <p:cNvSpPr/>
          <p:nvPr/>
        </p:nvSpPr>
        <p:spPr>
          <a:xfrm>
            <a:off x="457200" y="1280160"/>
            <a:ext cx="73152" cy="914400"/>
          </a:xfrm>
          <a:prstGeom prst="rect">
            <a:avLst/>
          </a:prstGeom>
          <a:solidFill>
            <a:srgbClr val="005DA6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1353312"/>
            <a:ext cx="320040" cy="32004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051560" y="1307592"/>
            <a:ext cx="3154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Rotary vänskapsutbyte (RFE)</a:t>
            </a:r>
            <a:endParaRPr lang="en-US" sz="1300" dirty="0"/>
          </a:p>
        </p:txBody>
      </p:sp>
      <p:sp>
        <p:nvSpPr>
          <p:cNvPr id="11" name="Text 7"/>
          <p:cNvSpPr/>
          <p:nvPr/>
        </p:nvSpPr>
        <p:spPr>
          <a:xfrm>
            <a:off x="640080" y="1691640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Internationellt utbyte för rotarianer och familjer. Ni bor hos varandra — och skapar relationer som ofta leder till framtida projekt.</a:t>
            </a:r>
            <a:endParaRPr lang="en-US" sz="1000" dirty="0"/>
          </a:p>
        </p:txBody>
      </p:sp>
      <p:sp>
        <p:nvSpPr>
          <p:cNvPr id="12" name="Shape 8"/>
          <p:cNvSpPr/>
          <p:nvPr/>
        </p:nvSpPr>
        <p:spPr>
          <a:xfrm>
            <a:off x="4663440" y="1280160"/>
            <a:ext cx="3977640" cy="9144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13" name="Shape 9"/>
          <p:cNvSpPr/>
          <p:nvPr/>
        </p:nvSpPr>
        <p:spPr>
          <a:xfrm>
            <a:off x="4663440" y="1280160"/>
            <a:ext cx="73152" cy="914400"/>
          </a:xfrm>
          <a:prstGeom prst="rect">
            <a:avLst/>
          </a:prstGeom>
          <a:solidFill>
            <a:srgbClr val="1A6DAD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6320" y="1353312"/>
            <a:ext cx="320040" cy="32004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257800" y="1307592"/>
            <a:ext cx="3154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Rotary Youth Exchange (RYE)</a:t>
            </a:r>
            <a:endParaRPr lang="en-US" sz="1300" dirty="0"/>
          </a:p>
        </p:txBody>
      </p:sp>
      <p:sp>
        <p:nvSpPr>
          <p:cNvPr id="16" name="Text 11"/>
          <p:cNvSpPr/>
          <p:nvPr/>
        </p:nvSpPr>
        <p:spPr>
          <a:xfrm>
            <a:off x="4846320" y="1691640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Gymnasieungdomar studerar utomlands ett år. Distrikt 2365 är certifierat. Varje utbytesstudent är en ambassadör för Rotary.</a:t>
            </a:r>
            <a:endParaRPr lang="en-US" sz="1000" dirty="0"/>
          </a:p>
        </p:txBody>
      </p:sp>
      <p:sp>
        <p:nvSpPr>
          <p:cNvPr id="17" name="Shape 12"/>
          <p:cNvSpPr/>
          <p:nvPr/>
        </p:nvSpPr>
        <p:spPr>
          <a:xfrm>
            <a:off x="457200" y="2331720"/>
            <a:ext cx="3977640" cy="9144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18" name="Shape 13"/>
          <p:cNvSpPr/>
          <p:nvPr/>
        </p:nvSpPr>
        <p:spPr>
          <a:xfrm>
            <a:off x="457200" y="2331720"/>
            <a:ext cx="73152" cy="914400"/>
          </a:xfrm>
          <a:prstGeom prst="rect">
            <a:avLst/>
          </a:prstGeom>
          <a:solidFill>
            <a:srgbClr val="4A90C4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080" y="2404872"/>
            <a:ext cx="320040" cy="32004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051560" y="2359152"/>
            <a:ext cx="3154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Rotary Fellowships</a:t>
            </a:r>
            <a:endParaRPr lang="en-US" sz="1300" dirty="0"/>
          </a:p>
        </p:txBody>
      </p:sp>
      <p:sp>
        <p:nvSpPr>
          <p:cNvPr id="21" name="Text 15"/>
          <p:cNvSpPr/>
          <p:nvPr/>
        </p:nvSpPr>
        <p:spPr>
          <a:xfrm>
            <a:off x="640080" y="2743200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100+ globala nätverk kring gemensamma intressen — cykling, mat, musik, fotografi. Relationer som bygger samarbete.</a:t>
            </a:r>
            <a:endParaRPr lang="en-US" sz="1000" dirty="0"/>
          </a:p>
        </p:txBody>
      </p:sp>
      <p:sp>
        <p:nvSpPr>
          <p:cNvPr id="22" name="Shape 16"/>
          <p:cNvSpPr/>
          <p:nvPr/>
        </p:nvSpPr>
        <p:spPr>
          <a:xfrm>
            <a:off x="4663440" y="2331720"/>
            <a:ext cx="3977640" cy="9144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23" name="Shape 17"/>
          <p:cNvSpPr/>
          <p:nvPr/>
        </p:nvSpPr>
        <p:spPr>
          <a:xfrm>
            <a:off x="4663440" y="2331720"/>
            <a:ext cx="73152" cy="914400"/>
          </a:xfrm>
          <a:prstGeom prst="rect">
            <a:avLst/>
          </a:prstGeom>
          <a:solidFill>
            <a:srgbClr val="005DA6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46320" y="2404872"/>
            <a:ext cx="320040" cy="320040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5257800" y="2359152"/>
            <a:ext cx="3154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Rotarian Action Groups</a:t>
            </a:r>
            <a:endParaRPr lang="en-US" sz="1300" dirty="0"/>
          </a:p>
        </p:txBody>
      </p:sp>
      <p:sp>
        <p:nvSpPr>
          <p:cNvPr id="26" name="Text 19"/>
          <p:cNvSpPr/>
          <p:nvPr/>
        </p:nvSpPr>
        <p:spPr>
          <a:xfrm>
            <a:off x="4846320" y="2743200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Expertgrupper inom vatten, hälsa, utbildning m.m. Din yrkeskunskap kan göra global skillnad.</a:t>
            </a:r>
            <a:endParaRPr lang="en-US" sz="1000" dirty="0"/>
          </a:p>
        </p:txBody>
      </p:sp>
      <p:sp>
        <p:nvSpPr>
          <p:cNvPr id="27" name="Shape 20"/>
          <p:cNvSpPr/>
          <p:nvPr/>
        </p:nvSpPr>
        <p:spPr>
          <a:xfrm>
            <a:off x="457200" y="3383280"/>
            <a:ext cx="3977640" cy="9144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28" name="Shape 21"/>
          <p:cNvSpPr/>
          <p:nvPr/>
        </p:nvSpPr>
        <p:spPr>
          <a:xfrm>
            <a:off x="457200" y="3383280"/>
            <a:ext cx="73152" cy="914400"/>
          </a:xfrm>
          <a:prstGeom prst="rect">
            <a:avLst/>
          </a:prstGeom>
          <a:solidFill>
            <a:srgbClr val="1A6DAD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29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0080" y="3456432"/>
            <a:ext cx="320040" cy="320040"/>
          </a:xfrm>
          <a:prstGeom prst="rect">
            <a:avLst/>
          </a:prstGeom>
        </p:spPr>
      </p:pic>
      <p:sp>
        <p:nvSpPr>
          <p:cNvPr id="30" name="Text 22"/>
          <p:cNvSpPr/>
          <p:nvPr/>
        </p:nvSpPr>
        <p:spPr>
          <a:xfrm>
            <a:off x="1051560" y="3410712"/>
            <a:ext cx="3154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Rotary Peace Fellows</a:t>
            </a:r>
            <a:endParaRPr lang="en-US" sz="1300" dirty="0"/>
          </a:p>
        </p:txBody>
      </p:sp>
      <p:sp>
        <p:nvSpPr>
          <p:cNvPr id="31" name="Text 23"/>
          <p:cNvSpPr/>
          <p:nvPr/>
        </p:nvSpPr>
        <p:spPr>
          <a:xfrm>
            <a:off x="640080" y="3794760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Stipendier för mastersprogram i fred och konfliktlösning. Sju Peace Centers globalt — ett i Uppsala/Chalmers.</a:t>
            </a:r>
            <a:endParaRPr lang="en-US" sz="1000" dirty="0"/>
          </a:p>
        </p:txBody>
      </p:sp>
      <p:sp>
        <p:nvSpPr>
          <p:cNvPr id="32" name="Shape 24"/>
          <p:cNvSpPr/>
          <p:nvPr/>
        </p:nvSpPr>
        <p:spPr>
          <a:xfrm>
            <a:off x="4663440" y="3383280"/>
            <a:ext cx="3977640" cy="9144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33" name="Shape 25"/>
          <p:cNvSpPr/>
          <p:nvPr/>
        </p:nvSpPr>
        <p:spPr>
          <a:xfrm>
            <a:off x="4663440" y="3383280"/>
            <a:ext cx="73152" cy="914400"/>
          </a:xfrm>
          <a:prstGeom prst="rect">
            <a:avLst/>
          </a:prstGeom>
          <a:solidFill>
            <a:srgbClr val="4A90C4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34" name="Image 6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6320" y="3456432"/>
            <a:ext cx="320040" cy="320040"/>
          </a:xfrm>
          <a:prstGeom prst="rect">
            <a:avLst/>
          </a:prstGeom>
        </p:spPr>
      </p:pic>
      <p:sp>
        <p:nvSpPr>
          <p:cNvPr id="35" name="Text 26"/>
          <p:cNvSpPr/>
          <p:nvPr/>
        </p:nvSpPr>
        <p:spPr>
          <a:xfrm>
            <a:off x="5257800" y="3410712"/>
            <a:ext cx="3154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 Convention</a:t>
            </a:r>
            <a:endParaRPr lang="en-US" sz="1300" dirty="0"/>
          </a:p>
        </p:txBody>
      </p:sp>
      <p:sp>
        <p:nvSpPr>
          <p:cNvPr id="36" name="Text 27"/>
          <p:cNvSpPr/>
          <p:nvPr/>
        </p:nvSpPr>
        <p:spPr>
          <a:xfrm>
            <a:off x="4846320" y="3794760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Rotarys årliga världskonferens. Tusentals rotarianer från hela världen möts för inspiration, nätverk och gemenskap.</a:t>
            </a:r>
            <a:endParaRPr lang="en-US" sz="1000" dirty="0"/>
          </a:p>
        </p:txBody>
      </p:sp>
      <p:sp>
        <p:nvSpPr>
          <p:cNvPr id="37" name="Shape 28"/>
          <p:cNvSpPr/>
          <p:nvPr/>
        </p:nvSpPr>
        <p:spPr>
          <a:xfrm>
            <a:off x="457200" y="4297680"/>
            <a:ext cx="8229600" cy="274320"/>
          </a:xfrm>
          <a:prstGeom prst="rect">
            <a:avLst/>
          </a:prstGeom>
          <a:solidFill>
            <a:srgbClr val="E8F0FE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38" name="Text 29"/>
          <p:cNvSpPr/>
          <p:nvPr/>
        </p:nvSpPr>
        <p:spPr>
          <a:xfrm>
            <a:off x="457200" y="42976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Alla program hittas på my.rotary.org → Programs</a:t>
            </a:r>
            <a:endParaRPr lang="en-US" sz="1100" dirty="0"/>
          </a:p>
        </p:txBody>
      </p:sp>
      <p:sp>
        <p:nvSpPr>
          <p:cNvPr id="39" name="Text 30"/>
          <p:cNvSpPr/>
          <p:nvPr/>
        </p:nvSpPr>
        <p:spPr>
          <a:xfrm>
            <a:off x="457200" y="475488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Introduktion</a:t>
            </a:r>
            <a:r>
              <a:rPr lang="en-US" sz="9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nya</a:t>
            </a:r>
            <a:r>
              <a:rPr lang="en-US" sz="9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medlemmar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00336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3" name="Text 1"/>
          <p:cNvSpPr/>
          <p:nvPr/>
        </p:nvSpPr>
        <p:spPr>
          <a:xfrm>
            <a:off x="548640" y="457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UTVECKLING, LEDARSKAP OCH NÄSTA GENERATION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457200" y="705333"/>
            <a:ext cx="3977640" cy="2162556"/>
          </a:xfrm>
          <a:prstGeom prst="rect">
            <a:avLst/>
          </a:prstGeom>
          <a:solidFill>
            <a:srgbClr val="E8F0FE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5" name="Shape 3"/>
          <p:cNvSpPr/>
          <p:nvPr/>
        </p:nvSpPr>
        <p:spPr>
          <a:xfrm>
            <a:off x="457200" y="705333"/>
            <a:ext cx="73152" cy="2162556"/>
          </a:xfrm>
          <a:prstGeom prst="rect">
            <a:avLst/>
          </a:prstGeom>
          <a:solidFill>
            <a:srgbClr val="005DA6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804672"/>
            <a:ext cx="365760" cy="3657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88720" y="77724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Din utveckling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685800" y="1280160"/>
            <a:ext cx="3520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RLI — Rotary Leadership Institute (tre moduler)</a:t>
            </a:r>
            <a:endParaRPr lang="en-US" sz="11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RYLA — ledarprogram för unga 14–30 år</a:t>
            </a:r>
            <a:endParaRPr lang="en-US" sz="11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Rotary Learning Center — e-kurser på my.rotary.org</a:t>
            </a:r>
            <a:endParaRPr lang="en-US" sz="11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Rotary Institute — fördjupning på zonnivå</a:t>
            </a:r>
            <a:endParaRPr lang="en-US" sz="11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Distriktskonferens och distriktsmöten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4709160" y="705333"/>
            <a:ext cx="3977640" cy="2162556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10" name="Shape 7"/>
          <p:cNvSpPr/>
          <p:nvPr/>
        </p:nvSpPr>
        <p:spPr>
          <a:xfrm>
            <a:off x="4709160" y="705333"/>
            <a:ext cx="73152" cy="2162556"/>
          </a:xfrm>
          <a:prstGeom prst="rect">
            <a:avLst/>
          </a:prstGeom>
          <a:solidFill>
            <a:srgbClr val="F7A800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7760" y="804672"/>
            <a:ext cx="365760" cy="36576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440680" y="77724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Nästa generation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4937760" y="1280160"/>
            <a:ext cx="3520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Interact — för ungdomar 12–18 år</a:t>
            </a:r>
            <a:endParaRPr lang="en-US" sz="11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Rotaract — självständig systerorganisation sedan 2019</a:t>
            </a:r>
            <a:endParaRPr lang="en-US" sz="11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Ungdomsutbyte — ett år utomlands på gymnasiet</a:t>
            </a:r>
            <a:endParaRPr lang="en-US" sz="11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NGSE — kortare yrkesutbyte för unga vuxna 18–30</a:t>
            </a:r>
            <a:endParaRPr lang="en-US" sz="11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Samhällskår — för de som vill bidra utan fullt medlemskap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457200" y="2998187"/>
            <a:ext cx="8229600" cy="86868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15" name="Shape 11"/>
          <p:cNvSpPr/>
          <p:nvPr/>
        </p:nvSpPr>
        <p:spPr>
          <a:xfrm>
            <a:off x="457200" y="2998187"/>
            <a:ext cx="73152" cy="868680"/>
          </a:xfrm>
          <a:prstGeom prst="rect">
            <a:avLst/>
          </a:prstGeom>
          <a:solidFill>
            <a:srgbClr val="005DA6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3117059"/>
            <a:ext cx="365760" cy="36576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188720" y="3089627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Vocational Training Teams (VTT)</a:t>
            </a:r>
            <a:endParaRPr lang="en-US" sz="1400" dirty="0"/>
          </a:p>
        </p:txBody>
      </p:sp>
      <p:sp>
        <p:nvSpPr>
          <p:cNvPr id="18" name="Text 13"/>
          <p:cNvSpPr/>
          <p:nvPr/>
        </p:nvSpPr>
        <p:spPr>
          <a:xfrm>
            <a:off x="1188720" y="3409667"/>
            <a:ext cx="7223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 i team till ett annat land och dela din yrkeskunskap — eller inhämta ny. Normalt 1–2 veckor. Bidragsberättigat via District Grant eller Global Grant.</a:t>
            </a:r>
            <a:endParaRPr lang="en-US" sz="1100" dirty="0"/>
          </a:p>
        </p:txBody>
      </p:sp>
      <p:sp>
        <p:nvSpPr>
          <p:cNvPr id="19" name="Shape 14"/>
          <p:cNvSpPr/>
          <p:nvPr/>
        </p:nvSpPr>
        <p:spPr>
          <a:xfrm>
            <a:off x="457200" y="3977640"/>
            <a:ext cx="8229600" cy="685800"/>
          </a:xfrm>
          <a:prstGeom prst="rect">
            <a:avLst/>
          </a:prstGeom>
          <a:solidFill>
            <a:srgbClr val="00336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20" name="Text 15"/>
          <p:cNvSpPr/>
          <p:nvPr/>
        </p:nvSpPr>
        <p:spPr>
          <a:xfrm>
            <a:off x="731520" y="397764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7A8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Rotarys handlingsplan som grund: 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Alla dessa möjligheter stödjer RI:s strategiska prioriteringar — starkare service, bredare räckvidd, djupare engagemang och ökad anpassningsförmåga. People of Action handlar om att använda dem.</a:t>
            </a:r>
            <a:endParaRPr lang="en-US" sz="1200" dirty="0"/>
          </a:p>
        </p:txBody>
      </p:sp>
      <p:sp>
        <p:nvSpPr>
          <p:cNvPr id="21" name="Text 16"/>
          <p:cNvSpPr/>
          <p:nvPr/>
        </p:nvSpPr>
        <p:spPr>
          <a:xfrm>
            <a:off x="457200" y="475488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Introduktion</a:t>
            </a:r>
            <a:r>
              <a:rPr lang="en-US" sz="9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nya</a:t>
            </a:r>
            <a:r>
              <a:rPr lang="en-US" sz="9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medlemmar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00336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3" name="Text 1"/>
          <p:cNvSpPr/>
          <p:nvPr/>
        </p:nvSpPr>
        <p:spPr>
          <a:xfrm>
            <a:off x="548640" y="457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FÖRVÄNTNINGAR — VAD INNEBÄR MEDLEMSKAPET?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640080" y="804672"/>
            <a:ext cx="594360" cy="594360"/>
          </a:xfrm>
          <a:prstGeom prst="ellipse">
            <a:avLst/>
          </a:prstGeom>
          <a:solidFill>
            <a:srgbClr val="E8F0FE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896112"/>
            <a:ext cx="411480" cy="4114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463040" y="731520"/>
            <a:ext cx="7132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Närvaro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463040" y="1097280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Ditt deltagande på mötena bygger klubben. Varannan torsdag, jämn vecka.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640080" y="1764792"/>
            <a:ext cx="594360" cy="594360"/>
          </a:xfrm>
          <a:prstGeom prst="ellipse">
            <a:avLst/>
          </a:prstGeom>
          <a:solidFill>
            <a:srgbClr val="E8F0FE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" y="1856232"/>
            <a:ext cx="411480" cy="41148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63040" y="1691640"/>
            <a:ext cx="7132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Engagemang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1463040" y="2057400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Bidra med din tid och kompetens i minst ett projekt eller en kommitté.</a:t>
            </a:r>
            <a:endParaRPr lang="en-US" sz="1300" dirty="0"/>
          </a:p>
        </p:txBody>
      </p:sp>
      <p:sp>
        <p:nvSpPr>
          <p:cNvPr id="12" name="Shape 8"/>
          <p:cNvSpPr/>
          <p:nvPr/>
        </p:nvSpPr>
        <p:spPr>
          <a:xfrm>
            <a:off x="640080" y="2724912"/>
            <a:ext cx="594360" cy="594360"/>
          </a:xfrm>
          <a:prstGeom prst="ellipse">
            <a:avLst/>
          </a:prstGeom>
          <a:solidFill>
            <a:srgbClr val="E8F0FE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20" y="2816352"/>
            <a:ext cx="411480" cy="41148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463040" y="2651760"/>
            <a:ext cx="7132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Öppenhet</a:t>
            </a:r>
            <a:endParaRPr lang="en-US" sz="1600" dirty="0"/>
          </a:p>
        </p:txBody>
      </p:sp>
      <p:sp>
        <p:nvSpPr>
          <p:cNvPr id="15" name="Text 10"/>
          <p:cNvSpPr/>
          <p:nvPr/>
        </p:nvSpPr>
        <p:spPr>
          <a:xfrm>
            <a:off x="1463040" y="3017520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Kom som du är. Mångfald i yrke, erfarenhet och perspektiv är poängen.</a:t>
            </a:r>
            <a:endParaRPr lang="en-US" sz="1300" dirty="0"/>
          </a:p>
        </p:txBody>
      </p:sp>
      <p:sp>
        <p:nvSpPr>
          <p:cNvPr id="16" name="Shape 11"/>
          <p:cNvSpPr/>
          <p:nvPr/>
        </p:nvSpPr>
        <p:spPr>
          <a:xfrm>
            <a:off x="640080" y="3685032"/>
            <a:ext cx="594360" cy="594360"/>
          </a:xfrm>
          <a:prstGeom prst="ellipse">
            <a:avLst/>
          </a:prstGeom>
          <a:solidFill>
            <a:srgbClr val="E8F0FE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520" y="3776472"/>
            <a:ext cx="411480" cy="41148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463040" y="3611880"/>
            <a:ext cx="7132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Ambassadörskap</a:t>
            </a:r>
            <a:endParaRPr lang="en-US" sz="1600" dirty="0"/>
          </a:p>
        </p:txBody>
      </p:sp>
      <p:sp>
        <p:nvSpPr>
          <p:cNvPr id="19" name="Text 13"/>
          <p:cNvSpPr/>
          <p:nvPr/>
        </p:nvSpPr>
        <p:spPr>
          <a:xfrm>
            <a:off x="1463040" y="3977640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 representerar Rotary i ditt nätverk. Service Above Self gäller även utanför mötesrummet.</a:t>
            </a:r>
            <a:endParaRPr lang="en-US" sz="1300" dirty="0"/>
          </a:p>
        </p:txBody>
      </p:sp>
      <p:sp>
        <p:nvSpPr>
          <p:cNvPr id="20" name="Text 14"/>
          <p:cNvSpPr/>
          <p:nvPr/>
        </p:nvSpPr>
        <p:spPr>
          <a:xfrm>
            <a:off x="457200" y="475488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Introduktion</a:t>
            </a:r>
            <a:r>
              <a:rPr lang="en-US" sz="9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nya</a:t>
            </a:r>
            <a:r>
              <a:rPr lang="en-US" sz="9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medlemmar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00336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3" name="Text 1"/>
          <p:cNvSpPr/>
          <p:nvPr/>
        </p:nvSpPr>
        <p:spPr>
          <a:xfrm>
            <a:off x="548640" y="457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ROLLERNA FADDER — MEDLEM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457200" y="685800"/>
            <a:ext cx="3931920" cy="3383280"/>
          </a:xfrm>
          <a:prstGeom prst="rect">
            <a:avLst/>
          </a:prstGeom>
          <a:solidFill>
            <a:srgbClr val="E8F0FE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5" name="Shape 3"/>
          <p:cNvSpPr/>
          <p:nvPr/>
        </p:nvSpPr>
        <p:spPr>
          <a:xfrm>
            <a:off x="457200" y="685800"/>
            <a:ext cx="3931920" cy="54864"/>
          </a:xfrm>
          <a:prstGeom prst="rect">
            <a:avLst/>
          </a:prstGeom>
          <a:solidFill>
            <a:srgbClr val="005DA6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914400"/>
            <a:ext cx="4114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280160" y="914400"/>
            <a:ext cx="2834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Faddern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31520" y="1508760"/>
            <a:ext cx="347472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Följeslagare — gå med på de första mötena, introducera för andra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Kontaktperson — tillgänglig för frågor, särskilt de första 3 månaderna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Brobyggare — koppla till rätt personer, projekt och kommittéer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Bollplank — dela sin erfarenhet, ärligt och personligt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4754880" y="685800"/>
            <a:ext cx="3931920" cy="338328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10" name="Shape 7"/>
          <p:cNvSpPr/>
          <p:nvPr/>
        </p:nvSpPr>
        <p:spPr>
          <a:xfrm>
            <a:off x="4754880" y="685800"/>
            <a:ext cx="3931920" cy="54864"/>
          </a:xfrm>
          <a:prstGeom prst="rect">
            <a:avLst/>
          </a:prstGeom>
          <a:solidFill>
            <a:srgbClr val="F7A800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0" y="914400"/>
            <a:ext cx="411480" cy="41148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577840" y="914400"/>
            <a:ext cx="2834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Nya medlemmen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5029200" y="1508760"/>
            <a:ext cx="347472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 nyfiken — ställ frågor, utforska, delta i det som lockar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 synlig — kom på möten, ta initiativ till samtal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Våga bidra — din kompetens och ditt perspektiv är det klubben behöver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 feedback — berätta vad som fungerar och vad du önskar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457200" y="4206240"/>
            <a:ext cx="8229600" cy="502920"/>
          </a:xfrm>
          <a:prstGeom prst="rect">
            <a:avLst/>
          </a:prstGeom>
          <a:solidFill>
            <a:srgbClr val="E8F0FE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15" name="Text 11"/>
          <p:cNvSpPr/>
          <p:nvPr/>
        </p:nvSpPr>
        <p:spPr>
          <a:xfrm>
            <a:off x="731520" y="4206240"/>
            <a:ext cx="7680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Förslag: Faddern följer med 3–4 möten · Avstämning efter 30 dagar · Faddern tillgänglig första halvåret</a:t>
            </a:r>
            <a:endParaRPr lang="en-US" sz="1200" dirty="0"/>
          </a:p>
        </p:txBody>
      </p:sp>
      <p:sp>
        <p:nvSpPr>
          <p:cNvPr id="16" name="Text 12"/>
          <p:cNvSpPr/>
          <p:nvPr/>
        </p:nvSpPr>
        <p:spPr>
          <a:xfrm>
            <a:off x="457200" y="475488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Introduktion</a:t>
            </a:r>
            <a:r>
              <a:rPr lang="en-US" sz="9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nya</a:t>
            </a:r>
            <a:r>
              <a:rPr lang="en-US" sz="9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medlemmar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00336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3" name="Text 1"/>
          <p:cNvSpPr/>
          <p:nvPr/>
        </p:nvSpPr>
        <p:spPr>
          <a:xfrm>
            <a:off x="548640" y="457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DIALOG, FRÅGOR &amp; ERFARENHETSUTBYTE</a:t>
            </a:r>
            <a:endParaRPr lang="en-US" sz="18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7640" y="822960"/>
            <a:ext cx="1188720" cy="118872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0" y="2331720"/>
            <a:ext cx="274320" cy="27432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554480" y="2286000"/>
            <a:ext cx="6675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Vad intresserar dig mest i det du hört ikväll?</a:t>
            </a:r>
            <a:endParaRPr lang="en-US" sz="15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0" y="2880360"/>
            <a:ext cx="274320" cy="27432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554480" y="2834640"/>
            <a:ext cx="6675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Finns det ett projekt eller en fråga du brinner för?</a:t>
            </a:r>
            <a:endParaRPr lang="en-US" sz="1500" dirty="0"/>
          </a:p>
        </p:txBody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0" y="3429000"/>
            <a:ext cx="274320" cy="274320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1554480" y="3383280"/>
            <a:ext cx="6675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Vilken kompetens eller erfarenhet vill du bidra med?</a:t>
            </a:r>
            <a:endParaRPr lang="en-US" sz="1500" dirty="0"/>
          </a:p>
        </p:txBody>
      </p:sp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0" y="3977640"/>
            <a:ext cx="274320" cy="274320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1554480" y="3931920"/>
            <a:ext cx="6675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Vad behöver Rotary göra för att du ska känna dig hemma om sex månader?</a:t>
            </a:r>
            <a:endParaRPr lang="en-US" sz="1500" dirty="0"/>
          </a:p>
        </p:txBody>
      </p:sp>
      <p:sp>
        <p:nvSpPr>
          <p:cNvPr id="13" name="Text 6"/>
          <p:cNvSpPr/>
          <p:nvPr/>
        </p:nvSpPr>
        <p:spPr>
          <a:xfrm>
            <a:off x="457200" y="475488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Introduktion</a:t>
            </a:r>
            <a:r>
              <a:rPr lang="en-US" sz="9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nya</a:t>
            </a:r>
            <a:r>
              <a:rPr lang="en-US" sz="9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medlemmar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F7A800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3" name="Shape 1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F7A800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4" name="Text 2"/>
          <p:cNvSpPr/>
          <p:nvPr/>
        </p:nvSpPr>
        <p:spPr>
          <a:xfrm>
            <a:off x="731520" y="457200"/>
            <a:ext cx="7680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8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NÄSTA STEG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457200" y="1280160"/>
            <a:ext cx="2651760" cy="2194560"/>
          </a:xfrm>
          <a:prstGeom prst="rect">
            <a:avLst/>
          </a:prstGeom>
          <a:solidFill>
            <a:srgbClr val="0A2040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6" name="Shape 4"/>
          <p:cNvSpPr/>
          <p:nvPr/>
        </p:nvSpPr>
        <p:spPr>
          <a:xfrm>
            <a:off x="457200" y="1280160"/>
            <a:ext cx="2651760" cy="54864"/>
          </a:xfrm>
          <a:prstGeom prst="rect">
            <a:avLst/>
          </a:prstGeom>
          <a:solidFill>
            <a:srgbClr val="F7A800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1508760"/>
            <a:ext cx="411480" cy="41148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40080" y="201168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Skapa konto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640080" y="2468880"/>
            <a:ext cx="2286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4A9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my.rotary.org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4A9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Rotary Learning Center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3337560" y="1280160"/>
            <a:ext cx="2651760" cy="2194560"/>
          </a:xfrm>
          <a:prstGeom prst="rect">
            <a:avLst/>
          </a:prstGeom>
          <a:solidFill>
            <a:srgbClr val="0A2040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11" name="Shape 8"/>
          <p:cNvSpPr/>
          <p:nvPr/>
        </p:nvSpPr>
        <p:spPr>
          <a:xfrm>
            <a:off x="3337560" y="1280160"/>
            <a:ext cx="2651760" cy="54864"/>
          </a:xfrm>
          <a:prstGeom prst="rect">
            <a:avLst/>
          </a:prstGeom>
          <a:solidFill>
            <a:srgbClr val="F7A800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0440" y="1508760"/>
            <a:ext cx="411480" cy="41148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520440" y="201168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Kommande möten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3520440" y="2468880"/>
            <a:ext cx="2286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4A9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</a:t>
            </a:r>
          </a:p>
          <a:p>
            <a:r>
              <a:rPr lang="en-US" sz="1200" dirty="0">
                <a:solidFill>
                  <a:srgbClr val="4A9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</a:t>
            </a:r>
          </a:p>
          <a:p>
            <a:r>
              <a:rPr lang="en-US" sz="1200" dirty="0">
                <a:solidFill>
                  <a:srgbClr val="4A9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</a:t>
            </a:r>
          </a:p>
        </p:txBody>
      </p:sp>
      <p:sp>
        <p:nvSpPr>
          <p:cNvPr id="15" name="Shape 11"/>
          <p:cNvSpPr/>
          <p:nvPr/>
        </p:nvSpPr>
        <p:spPr>
          <a:xfrm>
            <a:off x="6217920" y="1280160"/>
            <a:ext cx="2651760" cy="2194560"/>
          </a:xfrm>
          <a:prstGeom prst="rect">
            <a:avLst/>
          </a:prstGeom>
          <a:solidFill>
            <a:srgbClr val="0A2040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16" name="Shape 12"/>
          <p:cNvSpPr/>
          <p:nvPr/>
        </p:nvSpPr>
        <p:spPr>
          <a:xfrm>
            <a:off x="6217920" y="1280160"/>
            <a:ext cx="2651760" cy="54864"/>
          </a:xfrm>
          <a:prstGeom prst="rect">
            <a:avLst/>
          </a:prstGeom>
          <a:solidFill>
            <a:srgbClr val="F7A800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800" y="1508760"/>
            <a:ext cx="411480" cy="41148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400800" y="201168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RLI</a:t>
            </a:r>
            <a:endParaRPr lang="en-US" sz="1500" dirty="0"/>
          </a:p>
        </p:txBody>
      </p:sp>
      <p:sp>
        <p:nvSpPr>
          <p:cNvPr id="19" name="Text 14"/>
          <p:cNvSpPr/>
          <p:nvPr/>
        </p:nvSpPr>
        <p:spPr>
          <a:xfrm>
            <a:off x="6400800" y="2468880"/>
            <a:ext cx="2286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4A9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Nästa steg i din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4A9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Rotary-utveckling</a:t>
            </a:r>
            <a:endParaRPr lang="en-US" sz="1200" dirty="0"/>
          </a:p>
        </p:txBody>
      </p:sp>
      <p:sp>
        <p:nvSpPr>
          <p:cNvPr id="20" name="Shape 15"/>
          <p:cNvSpPr/>
          <p:nvPr/>
        </p:nvSpPr>
        <p:spPr>
          <a:xfrm>
            <a:off x="457200" y="3749040"/>
            <a:ext cx="8229600" cy="685800"/>
          </a:xfrm>
          <a:prstGeom prst="rect">
            <a:avLst/>
          </a:prstGeom>
          <a:solidFill>
            <a:srgbClr val="005DA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21" name="Text 16"/>
          <p:cNvSpPr/>
          <p:nvPr/>
        </p:nvSpPr>
        <p:spPr>
          <a:xfrm>
            <a:off x="731520" y="374904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"Vad tar du med dig härifrån ikväll — en sak du vill göra inom 30 dagar?"</a:t>
            </a:r>
            <a:endParaRPr lang="en-US" sz="1600" dirty="0"/>
          </a:p>
        </p:txBody>
      </p:sp>
      <p:sp>
        <p:nvSpPr>
          <p:cNvPr id="22" name="Text 17"/>
          <p:cNvSpPr/>
          <p:nvPr/>
        </p:nvSpPr>
        <p:spPr>
          <a:xfrm>
            <a:off x="731520" y="4572000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F7A8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Välkomna till Rotary — och till </a:t>
            </a:r>
            <a:r>
              <a:rPr lang="en-US" sz="1600" dirty="0" err="1">
                <a:solidFill>
                  <a:srgbClr val="F7A8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Namn</a:t>
            </a:r>
            <a:r>
              <a:rPr lang="en-US" sz="1600" dirty="0">
                <a:solidFill>
                  <a:srgbClr val="F7A8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RK!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00336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3" name="Text 1"/>
          <p:cNvSpPr/>
          <p:nvPr/>
        </p:nvSpPr>
        <p:spPr>
          <a:xfrm>
            <a:off x="548640" y="457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KVÄLLENS AGENDA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457200" y="758952"/>
            <a:ext cx="8229600" cy="512064"/>
          </a:xfrm>
          <a:prstGeom prst="rect">
            <a:avLst/>
          </a:prstGeom>
          <a:solidFill>
            <a:srgbClr val="E8F0FE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822960"/>
            <a:ext cx="320040" cy="3200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97280" y="777240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18:00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2011680" y="77724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Välkommen &amp; presentationsrunda</a:t>
            </a:r>
            <a:endParaRPr lang="en-US" sz="14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1389888"/>
            <a:ext cx="320040" cy="32004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097280" y="1344168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18:15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2011680" y="1344168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Vad är Rotary? — historia, syfte, värderingar, struktur</a:t>
            </a:r>
            <a:endParaRPr lang="en-US" sz="1400" dirty="0"/>
          </a:p>
        </p:txBody>
      </p:sp>
      <p:sp>
        <p:nvSpPr>
          <p:cNvPr id="11" name="Shape 7"/>
          <p:cNvSpPr/>
          <p:nvPr/>
        </p:nvSpPr>
        <p:spPr>
          <a:xfrm>
            <a:off x="457200" y="1892808"/>
            <a:ext cx="8229600" cy="512064"/>
          </a:xfrm>
          <a:prstGeom prst="rect">
            <a:avLst/>
          </a:prstGeom>
          <a:solidFill>
            <a:srgbClr val="E8F0FE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80" y="1956816"/>
            <a:ext cx="320040" cy="32004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097280" y="1911096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18:45</a:t>
            </a:r>
            <a:endParaRPr lang="en-US" sz="1400" dirty="0"/>
          </a:p>
        </p:txBody>
      </p:sp>
      <p:sp>
        <p:nvSpPr>
          <p:cNvPr id="14" name="Text 9"/>
          <p:cNvSpPr/>
          <p:nvPr/>
        </p:nvSpPr>
        <p:spPr>
          <a:xfrm>
            <a:off x="2011680" y="1911096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Klubbens arbetssätt och förväntningar</a:t>
            </a:r>
            <a:endParaRPr lang="en-US" sz="140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080" y="2523744"/>
            <a:ext cx="320040" cy="32004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097280" y="2478024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19:05</a:t>
            </a:r>
            <a:endParaRPr lang="en-US" sz="1400" dirty="0"/>
          </a:p>
        </p:txBody>
      </p:sp>
      <p:sp>
        <p:nvSpPr>
          <p:cNvPr id="17" name="Text 11"/>
          <p:cNvSpPr/>
          <p:nvPr/>
        </p:nvSpPr>
        <p:spPr>
          <a:xfrm>
            <a:off x="2011680" y="2478024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Paus &amp; kvällsfika</a:t>
            </a:r>
            <a:endParaRPr lang="en-US" sz="1400" dirty="0"/>
          </a:p>
        </p:txBody>
      </p:sp>
      <p:sp>
        <p:nvSpPr>
          <p:cNvPr id="18" name="Shape 12"/>
          <p:cNvSpPr/>
          <p:nvPr/>
        </p:nvSpPr>
        <p:spPr>
          <a:xfrm>
            <a:off x="457200" y="3026664"/>
            <a:ext cx="8229600" cy="512064"/>
          </a:xfrm>
          <a:prstGeom prst="rect">
            <a:avLst/>
          </a:prstGeom>
          <a:solidFill>
            <a:srgbClr val="E8F0FE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080" y="3090672"/>
            <a:ext cx="320040" cy="320040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1097280" y="3044952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19:20</a:t>
            </a:r>
            <a:endParaRPr lang="en-US" sz="1400" dirty="0"/>
          </a:p>
        </p:txBody>
      </p:sp>
      <p:sp>
        <p:nvSpPr>
          <p:cNvPr id="21" name="Text 14"/>
          <p:cNvSpPr/>
          <p:nvPr/>
        </p:nvSpPr>
        <p:spPr>
          <a:xfrm>
            <a:off x="2011680" y="3044952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Rollerna fadder–medlem</a:t>
            </a:r>
            <a:endParaRPr lang="en-US" sz="1400" dirty="0"/>
          </a:p>
        </p:txBody>
      </p:sp>
      <p:pic>
        <p:nvPicPr>
          <p:cNvPr id="22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0080" y="3657600"/>
            <a:ext cx="320040" cy="320040"/>
          </a:xfrm>
          <a:prstGeom prst="rect">
            <a:avLst/>
          </a:prstGeom>
        </p:spPr>
      </p:pic>
      <p:sp>
        <p:nvSpPr>
          <p:cNvPr id="23" name="Text 15"/>
          <p:cNvSpPr/>
          <p:nvPr/>
        </p:nvSpPr>
        <p:spPr>
          <a:xfrm>
            <a:off x="1097280" y="3611880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19:35</a:t>
            </a:r>
            <a:endParaRPr lang="en-US" sz="1400" dirty="0"/>
          </a:p>
        </p:txBody>
      </p:sp>
      <p:sp>
        <p:nvSpPr>
          <p:cNvPr id="24" name="Text 16"/>
          <p:cNvSpPr/>
          <p:nvPr/>
        </p:nvSpPr>
        <p:spPr>
          <a:xfrm>
            <a:off x="2011680" y="361188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Dialog, frågor och erfarenhetsutbyte</a:t>
            </a:r>
            <a:endParaRPr lang="en-US" sz="1400" dirty="0"/>
          </a:p>
        </p:txBody>
      </p:sp>
      <p:sp>
        <p:nvSpPr>
          <p:cNvPr id="25" name="Shape 17"/>
          <p:cNvSpPr/>
          <p:nvPr/>
        </p:nvSpPr>
        <p:spPr>
          <a:xfrm>
            <a:off x="457200" y="4160520"/>
            <a:ext cx="8229600" cy="512064"/>
          </a:xfrm>
          <a:prstGeom prst="rect">
            <a:avLst/>
          </a:prstGeom>
          <a:solidFill>
            <a:srgbClr val="E8F0FE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26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0080" y="4224528"/>
            <a:ext cx="320040" cy="320040"/>
          </a:xfrm>
          <a:prstGeom prst="rect">
            <a:avLst/>
          </a:prstGeom>
        </p:spPr>
      </p:pic>
      <p:sp>
        <p:nvSpPr>
          <p:cNvPr id="27" name="Text 18"/>
          <p:cNvSpPr/>
          <p:nvPr/>
        </p:nvSpPr>
        <p:spPr>
          <a:xfrm>
            <a:off x="1097280" y="4178808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19:55</a:t>
            </a:r>
            <a:endParaRPr lang="en-US" sz="1400" dirty="0"/>
          </a:p>
        </p:txBody>
      </p:sp>
      <p:sp>
        <p:nvSpPr>
          <p:cNvPr id="28" name="Text 19"/>
          <p:cNvSpPr/>
          <p:nvPr/>
        </p:nvSpPr>
        <p:spPr>
          <a:xfrm>
            <a:off x="2011680" y="4178808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Nästa steg &amp; avslut</a:t>
            </a:r>
            <a:endParaRPr lang="en-US" sz="1400" dirty="0"/>
          </a:p>
        </p:txBody>
      </p:sp>
      <p:sp>
        <p:nvSpPr>
          <p:cNvPr id="29" name="Text 20"/>
          <p:cNvSpPr/>
          <p:nvPr/>
        </p:nvSpPr>
        <p:spPr>
          <a:xfrm>
            <a:off x="457200" y="475488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Introduktion</a:t>
            </a:r>
            <a:r>
              <a:rPr lang="en-US" sz="9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nya</a:t>
            </a:r>
            <a:r>
              <a:rPr lang="en-US" sz="9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medlemmar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00336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3" name="Text 1"/>
          <p:cNvSpPr/>
          <p:nvPr/>
        </p:nvSpPr>
        <p:spPr>
          <a:xfrm>
            <a:off x="548640" y="457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VAD ÄR ROTARY?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640080" y="731520"/>
            <a:ext cx="5029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Hur det började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640080" y="1280160"/>
            <a:ext cx="4846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 februari 1905, Chicago. Advokaten Paul Harris och tre yrkeskollegor ville skapa ett professionellt kamratskap byggt på ömsesidig respekt och service.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943600" y="685800"/>
            <a:ext cx="2743200" cy="685800"/>
          </a:xfrm>
          <a:prstGeom prst="rect">
            <a:avLst/>
          </a:prstGeom>
          <a:solidFill>
            <a:srgbClr val="E8F0FE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7" name="Shape 5"/>
          <p:cNvSpPr/>
          <p:nvPr/>
        </p:nvSpPr>
        <p:spPr>
          <a:xfrm>
            <a:off x="5943600" y="685800"/>
            <a:ext cx="73152" cy="685800"/>
          </a:xfrm>
          <a:prstGeom prst="rect">
            <a:avLst/>
          </a:prstGeom>
          <a:solidFill>
            <a:srgbClr val="005DA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8" name="Text 6"/>
          <p:cNvSpPr/>
          <p:nvPr/>
        </p:nvSpPr>
        <p:spPr>
          <a:xfrm>
            <a:off x="6126480" y="704088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1,4 milj.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6126480" y="1088136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medlemmar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5943600" y="1435608"/>
            <a:ext cx="2743200" cy="685800"/>
          </a:xfrm>
          <a:prstGeom prst="rect">
            <a:avLst/>
          </a:prstGeom>
          <a:solidFill>
            <a:srgbClr val="E8F0FE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11" name="Shape 9"/>
          <p:cNvSpPr/>
          <p:nvPr/>
        </p:nvSpPr>
        <p:spPr>
          <a:xfrm>
            <a:off x="5943600" y="1435608"/>
            <a:ext cx="73152" cy="685800"/>
          </a:xfrm>
          <a:prstGeom prst="rect">
            <a:avLst/>
          </a:prstGeom>
          <a:solidFill>
            <a:srgbClr val="005DA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12" name="Text 10"/>
          <p:cNvSpPr/>
          <p:nvPr/>
        </p:nvSpPr>
        <p:spPr>
          <a:xfrm>
            <a:off x="6126480" y="1453896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46 000+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126480" y="1837944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klubbar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943600" y="2185416"/>
            <a:ext cx="2743200" cy="685800"/>
          </a:xfrm>
          <a:prstGeom prst="rect">
            <a:avLst/>
          </a:prstGeom>
          <a:solidFill>
            <a:srgbClr val="E8F0FE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15" name="Shape 13"/>
          <p:cNvSpPr/>
          <p:nvPr/>
        </p:nvSpPr>
        <p:spPr>
          <a:xfrm>
            <a:off x="5943600" y="2185416"/>
            <a:ext cx="73152" cy="685800"/>
          </a:xfrm>
          <a:prstGeom prst="rect">
            <a:avLst/>
          </a:prstGeom>
          <a:solidFill>
            <a:srgbClr val="005DA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16" name="Text 14"/>
          <p:cNvSpPr/>
          <p:nvPr/>
        </p:nvSpPr>
        <p:spPr>
          <a:xfrm>
            <a:off x="6126480" y="2203704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220+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6126480" y="2587752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länder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5943600" y="2935224"/>
            <a:ext cx="2743200" cy="685800"/>
          </a:xfrm>
          <a:prstGeom prst="rect">
            <a:avLst/>
          </a:prstGeom>
          <a:solidFill>
            <a:srgbClr val="E8F0FE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19" name="Shape 17"/>
          <p:cNvSpPr/>
          <p:nvPr/>
        </p:nvSpPr>
        <p:spPr>
          <a:xfrm>
            <a:off x="5943600" y="2935224"/>
            <a:ext cx="73152" cy="685800"/>
          </a:xfrm>
          <a:prstGeom prst="rect">
            <a:avLst/>
          </a:prstGeom>
          <a:solidFill>
            <a:srgbClr val="005DA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20" name="Text 18"/>
          <p:cNvSpPr/>
          <p:nvPr/>
        </p:nvSpPr>
        <p:spPr>
          <a:xfrm>
            <a:off x="6126480" y="2953512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530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6126480" y="3337560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distrikt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640080" y="2468880"/>
            <a:ext cx="4846320" cy="36576"/>
          </a:xfrm>
          <a:prstGeom prst="rect">
            <a:avLst/>
          </a:prstGeom>
          <a:solidFill>
            <a:srgbClr val="F7A800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23" name="Text 21"/>
          <p:cNvSpPr/>
          <p:nvPr/>
        </p:nvSpPr>
        <p:spPr>
          <a:xfrm>
            <a:off x="640080" y="2651760"/>
            <a:ext cx="4846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i="1" dirty="0">
                <a:solidFill>
                  <a:srgbClr val="005D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Above Self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640080" y="310896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 tjäna andra framför sig själv — Rotarys motto sedan 1911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457200" y="3749040"/>
            <a:ext cx="8229600" cy="1005840"/>
          </a:xfrm>
          <a:prstGeom prst="rect">
            <a:avLst/>
          </a:prstGeom>
          <a:solidFill>
            <a:srgbClr val="00336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26" name="Text 24"/>
          <p:cNvSpPr/>
          <p:nvPr/>
        </p:nvSpPr>
        <p:spPr>
          <a:xfrm>
            <a:off x="731520" y="3840480"/>
            <a:ext cx="7680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7A8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VISIONEN: </a:t>
            </a:r>
            <a:r>
              <a:rPr lang="en-US" sz="13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"Together, we see a world where people unite and take action to create lasting change — across the street and around the world."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457200" y="475488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Introduktion</a:t>
            </a:r>
            <a:r>
              <a:rPr lang="en-US" sz="9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nya</a:t>
            </a:r>
            <a:r>
              <a:rPr lang="en-US" sz="9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medlemmar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00336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3" name="Text 1"/>
          <p:cNvSpPr/>
          <p:nvPr/>
        </p:nvSpPr>
        <p:spPr>
          <a:xfrm>
            <a:off x="548640" y="457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ROTARYS KÄRNVÄRDEN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457200" y="777240"/>
            <a:ext cx="1554480" cy="292608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5" name="Shape 3"/>
          <p:cNvSpPr/>
          <p:nvPr/>
        </p:nvSpPr>
        <p:spPr>
          <a:xfrm>
            <a:off x="457200" y="777240"/>
            <a:ext cx="1554480" cy="54864"/>
          </a:xfrm>
          <a:prstGeom prst="rect">
            <a:avLst/>
          </a:prstGeom>
          <a:solidFill>
            <a:srgbClr val="005DA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6" name="Shape 4"/>
          <p:cNvSpPr/>
          <p:nvPr/>
        </p:nvSpPr>
        <p:spPr>
          <a:xfrm>
            <a:off x="914400" y="1051560"/>
            <a:ext cx="640080" cy="640080"/>
          </a:xfrm>
          <a:prstGeom prst="ellipse">
            <a:avLst/>
          </a:prstGeom>
          <a:solidFill>
            <a:srgbClr val="E8F0FE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40" y="1143000"/>
            <a:ext cx="457200" cy="4572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02920" y="1874520"/>
            <a:ext cx="1463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Serviceanda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502920" y="2286000"/>
            <a:ext cx="1463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 Above Self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2148840" y="777240"/>
            <a:ext cx="1554480" cy="292608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11" name="Shape 8"/>
          <p:cNvSpPr/>
          <p:nvPr/>
        </p:nvSpPr>
        <p:spPr>
          <a:xfrm>
            <a:off x="2148840" y="777240"/>
            <a:ext cx="1554480" cy="54864"/>
          </a:xfrm>
          <a:prstGeom prst="rect">
            <a:avLst/>
          </a:prstGeom>
          <a:solidFill>
            <a:srgbClr val="005DA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12" name="Shape 9"/>
          <p:cNvSpPr/>
          <p:nvPr/>
        </p:nvSpPr>
        <p:spPr>
          <a:xfrm>
            <a:off x="2606040" y="1051560"/>
            <a:ext cx="640080" cy="640080"/>
          </a:xfrm>
          <a:prstGeom prst="ellipse">
            <a:avLst/>
          </a:prstGeom>
          <a:solidFill>
            <a:srgbClr val="E8F0FE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7480" y="1143000"/>
            <a:ext cx="457200" cy="45720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2194560" y="1874520"/>
            <a:ext cx="1463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Kamratskap</a:t>
            </a:r>
            <a:endParaRPr lang="en-US" sz="1500" dirty="0"/>
          </a:p>
        </p:txBody>
      </p:sp>
      <p:sp>
        <p:nvSpPr>
          <p:cNvPr id="15" name="Text 11"/>
          <p:cNvSpPr/>
          <p:nvPr/>
        </p:nvSpPr>
        <p:spPr>
          <a:xfrm>
            <a:off x="2194560" y="2286000"/>
            <a:ext cx="1463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Fellowship of Service</a:t>
            </a:r>
            <a:endParaRPr lang="en-US" sz="1100" dirty="0"/>
          </a:p>
        </p:txBody>
      </p:sp>
      <p:sp>
        <p:nvSpPr>
          <p:cNvPr id="16" name="Shape 12"/>
          <p:cNvSpPr/>
          <p:nvPr/>
        </p:nvSpPr>
        <p:spPr>
          <a:xfrm>
            <a:off x="3840480" y="777240"/>
            <a:ext cx="1554480" cy="292608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17" name="Shape 13"/>
          <p:cNvSpPr/>
          <p:nvPr/>
        </p:nvSpPr>
        <p:spPr>
          <a:xfrm>
            <a:off x="3840480" y="777240"/>
            <a:ext cx="1554480" cy="54864"/>
          </a:xfrm>
          <a:prstGeom prst="rect">
            <a:avLst/>
          </a:prstGeom>
          <a:solidFill>
            <a:srgbClr val="005DA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18" name="Shape 14"/>
          <p:cNvSpPr/>
          <p:nvPr/>
        </p:nvSpPr>
        <p:spPr>
          <a:xfrm>
            <a:off x="4297680" y="1051560"/>
            <a:ext cx="640080" cy="640080"/>
          </a:xfrm>
          <a:prstGeom prst="ellipse">
            <a:avLst/>
          </a:prstGeom>
          <a:solidFill>
            <a:srgbClr val="E8F0FE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9120" y="1143000"/>
            <a:ext cx="457200" cy="457200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3886200" y="1874520"/>
            <a:ext cx="1463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Mångfald</a:t>
            </a:r>
            <a:endParaRPr lang="en-US" sz="1500" dirty="0"/>
          </a:p>
        </p:txBody>
      </p:sp>
      <p:sp>
        <p:nvSpPr>
          <p:cNvPr id="21" name="Text 16"/>
          <p:cNvSpPr/>
          <p:nvPr/>
        </p:nvSpPr>
        <p:spPr>
          <a:xfrm>
            <a:off x="3886200" y="2286000"/>
            <a:ext cx="1463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Diversity of Perspectives</a:t>
            </a:r>
            <a:endParaRPr lang="en-US" sz="1100" dirty="0"/>
          </a:p>
        </p:txBody>
      </p:sp>
      <p:sp>
        <p:nvSpPr>
          <p:cNvPr id="22" name="Shape 17"/>
          <p:cNvSpPr/>
          <p:nvPr/>
        </p:nvSpPr>
        <p:spPr>
          <a:xfrm>
            <a:off x="5532120" y="777240"/>
            <a:ext cx="1554480" cy="292608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23" name="Shape 18"/>
          <p:cNvSpPr/>
          <p:nvPr/>
        </p:nvSpPr>
        <p:spPr>
          <a:xfrm>
            <a:off x="5532120" y="777240"/>
            <a:ext cx="1554480" cy="54864"/>
          </a:xfrm>
          <a:prstGeom prst="rect">
            <a:avLst/>
          </a:prstGeom>
          <a:solidFill>
            <a:srgbClr val="005DA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24" name="Shape 19"/>
          <p:cNvSpPr/>
          <p:nvPr/>
        </p:nvSpPr>
        <p:spPr>
          <a:xfrm>
            <a:off x="5989320" y="1051560"/>
            <a:ext cx="640080" cy="640080"/>
          </a:xfrm>
          <a:prstGeom prst="ellipse">
            <a:avLst/>
          </a:prstGeom>
          <a:solidFill>
            <a:srgbClr val="E8F0FE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2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0760" y="1143000"/>
            <a:ext cx="457200" cy="457200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5577840" y="1874520"/>
            <a:ext cx="1463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Integritet</a:t>
            </a:r>
            <a:endParaRPr lang="en-US" sz="1500" dirty="0"/>
          </a:p>
        </p:txBody>
      </p:sp>
      <p:sp>
        <p:nvSpPr>
          <p:cNvPr id="27" name="Text 21"/>
          <p:cNvSpPr/>
          <p:nvPr/>
        </p:nvSpPr>
        <p:spPr>
          <a:xfrm>
            <a:off x="5577840" y="2286000"/>
            <a:ext cx="1463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Integrity in All We Do</a:t>
            </a:r>
            <a:endParaRPr lang="en-US" sz="1100" dirty="0"/>
          </a:p>
        </p:txBody>
      </p:sp>
      <p:sp>
        <p:nvSpPr>
          <p:cNvPr id="28" name="Shape 22"/>
          <p:cNvSpPr/>
          <p:nvPr/>
        </p:nvSpPr>
        <p:spPr>
          <a:xfrm>
            <a:off x="7223760" y="777240"/>
            <a:ext cx="1554480" cy="292608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29" name="Shape 23"/>
          <p:cNvSpPr/>
          <p:nvPr/>
        </p:nvSpPr>
        <p:spPr>
          <a:xfrm>
            <a:off x="7223760" y="777240"/>
            <a:ext cx="1554480" cy="54864"/>
          </a:xfrm>
          <a:prstGeom prst="rect">
            <a:avLst/>
          </a:prstGeom>
          <a:solidFill>
            <a:srgbClr val="005DA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30" name="Shape 24"/>
          <p:cNvSpPr/>
          <p:nvPr/>
        </p:nvSpPr>
        <p:spPr>
          <a:xfrm>
            <a:off x="7680960" y="1051560"/>
            <a:ext cx="640080" cy="640080"/>
          </a:xfrm>
          <a:prstGeom prst="ellipse">
            <a:avLst/>
          </a:prstGeom>
          <a:solidFill>
            <a:srgbClr val="E8F0FE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3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72400" y="1143000"/>
            <a:ext cx="457200" cy="457200"/>
          </a:xfrm>
          <a:prstGeom prst="rect">
            <a:avLst/>
          </a:prstGeom>
        </p:spPr>
      </p:pic>
      <p:sp>
        <p:nvSpPr>
          <p:cNvPr id="32" name="Text 25"/>
          <p:cNvSpPr/>
          <p:nvPr/>
        </p:nvSpPr>
        <p:spPr>
          <a:xfrm>
            <a:off x="7269480" y="1874520"/>
            <a:ext cx="1463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Ledarskap</a:t>
            </a:r>
            <a:endParaRPr lang="en-US" sz="1500" dirty="0"/>
          </a:p>
        </p:txBody>
      </p:sp>
      <p:sp>
        <p:nvSpPr>
          <p:cNvPr id="33" name="Text 26"/>
          <p:cNvSpPr/>
          <p:nvPr/>
        </p:nvSpPr>
        <p:spPr>
          <a:xfrm>
            <a:off x="7269480" y="2286000"/>
            <a:ext cx="1463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Leadership Through Service</a:t>
            </a:r>
            <a:endParaRPr lang="en-US" sz="1100" dirty="0"/>
          </a:p>
        </p:txBody>
      </p:sp>
      <p:sp>
        <p:nvSpPr>
          <p:cNvPr id="34" name="Text 27"/>
          <p:cNvSpPr/>
          <p:nvPr/>
        </p:nvSpPr>
        <p:spPr>
          <a:xfrm>
            <a:off x="457200" y="40233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005D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"Det viktigaste du lär dig idag lär du dig av personen bredvid dig."</a:t>
            </a:r>
            <a:endParaRPr lang="en-US" sz="1400" dirty="0"/>
          </a:p>
        </p:txBody>
      </p:sp>
      <p:sp>
        <p:nvSpPr>
          <p:cNvPr id="35" name="Text 28"/>
          <p:cNvSpPr/>
          <p:nvPr/>
        </p:nvSpPr>
        <p:spPr>
          <a:xfrm>
            <a:off x="457200" y="475488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Introduktion</a:t>
            </a:r>
            <a:r>
              <a:rPr lang="en-US" sz="9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nya</a:t>
            </a:r>
            <a:r>
              <a:rPr lang="en-US" sz="9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medlemmar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00336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3" name="Text 1"/>
          <p:cNvSpPr/>
          <p:nvPr/>
        </p:nvSpPr>
        <p:spPr>
          <a:xfrm>
            <a:off x="548640" y="457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FYRFRÅGEPROVET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640080" y="64008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i="1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Herbert J. Taylor, 1932 · Antaget av Rotary International 1943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914400" y="1097280"/>
            <a:ext cx="548640" cy="548640"/>
          </a:xfrm>
          <a:prstGeom prst="ellipse">
            <a:avLst/>
          </a:prstGeom>
          <a:solidFill>
            <a:srgbClr val="005DA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6" name="Text 4"/>
          <p:cNvSpPr/>
          <p:nvPr/>
        </p:nvSpPr>
        <p:spPr>
          <a:xfrm>
            <a:off x="914400" y="109728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691640" y="1051560"/>
            <a:ext cx="6400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Är det sant?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1691640" y="1783080"/>
            <a:ext cx="5943600" cy="0"/>
          </a:xfrm>
          <a:prstGeom prst="line">
            <a:avLst/>
          </a:prstGeom>
          <a:noFill/>
          <a:ln w="19050">
            <a:solidFill>
              <a:srgbClr val="E8F0FE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9" name="Shape 7"/>
          <p:cNvSpPr/>
          <p:nvPr/>
        </p:nvSpPr>
        <p:spPr>
          <a:xfrm>
            <a:off x="914400" y="1847088"/>
            <a:ext cx="548640" cy="548640"/>
          </a:xfrm>
          <a:prstGeom prst="ellipse">
            <a:avLst/>
          </a:prstGeom>
          <a:solidFill>
            <a:srgbClr val="005DA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10" name="Text 8"/>
          <p:cNvSpPr/>
          <p:nvPr/>
        </p:nvSpPr>
        <p:spPr>
          <a:xfrm>
            <a:off x="914400" y="184708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691640" y="1801368"/>
            <a:ext cx="6400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Är det rättvist mot alla berörda?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1691640" y="2532888"/>
            <a:ext cx="5943600" cy="0"/>
          </a:xfrm>
          <a:prstGeom prst="line">
            <a:avLst/>
          </a:prstGeom>
          <a:noFill/>
          <a:ln w="19050">
            <a:solidFill>
              <a:srgbClr val="E8F0FE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3" name="Shape 11"/>
          <p:cNvSpPr/>
          <p:nvPr/>
        </p:nvSpPr>
        <p:spPr>
          <a:xfrm>
            <a:off x="914400" y="2596896"/>
            <a:ext cx="548640" cy="548640"/>
          </a:xfrm>
          <a:prstGeom prst="ellipse">
            <a:avLst/>
          </a:prstGeom>
          <a:solidFill>
            <a:srgbClr val="005DA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14" name="Text 12"/>
          <p:cNvSpPr/>
          <p:nvPr/>
        </p:nvSpPr>
        <p:spPr>
          <a:xfrm>
            <a:off x="914400" y="2596896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1691640" y="2551176"/>
            <a:ext cx="6400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Skapar det goodwill och bättre vänskap?</a:t>
            </a:r>
            <a:endParaRPr lang="en-US" sz="2000" dirty="0"/>
          </a:p>
        </p:txBody>
      </p:sp>
      <p:sp>
        <p:nvSpPr>
          <p:cNvPr id="16" name="Shape 14"/>
          <p:cNvSpPr/>
          <p:nvPr/>
        </p:nvSpPr>
        <p:spPr>
          <a:xfrm>
            <a:off x="1691640" y="3282696"/>
            <a:ext cx="5943600" cy="0"/>
          </a:xfrm>
          <a:prstGeom prst="line">
            <a:avLst/>
          </a:prstGeom>
          <a:noFill/>
          <a:ln w="19050">
            <a:solidFill>
              <a:srgbClr val="E8F0FE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7" name="Shape 15"/>
          <p:cNvSpPr/>
          <p:nvPr/>
        </p:nvSpPr>
        <p:spPr>
          <a:xfrm>
            <a:off x="914400" y="3346704"/>
            <a:ext cx="548640" cy="548640"/>
          </a:xfrm>
          <a:prstGeom prst="ellipse">
            <a:avLst/>
          </a:prstGeom>
          <a:solidFill>
            <a:srgbClr val="005DA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18" name="Text 16"/>
          <p:cNvSpPr/>
          <p:nvPr/>
        </p:nvSpPr>
        <p:spPr>
          <a:xfrm>
            <a:off x="914400" y="3346704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1691640" y="3300984"/>
            <a:ext cx="6400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Är det till gagn för alla berörda?</a:t>
            </a:r>
            <a:endParaRPr lang="en-US" sz="2000" dirty="0"/>
          </a:p>
        </p:txBody>
      </p:sp>
      <p:sp>
        <p:nvSpPr>
          <p:cNvPr id="20" name="Shape 18"/>
          <p:cNvSpPr/>
          <p:nvPr/>
        </p:nvSpPr>
        <p:spPr>
          <a:xfrm>
            <a:off x="457200" y="3931920"/>
            <a:ext cx="8229600" cy="640080"/>
          </a:xfrm>
          <a:prstGeom prst="rect">
            <a:avLst/>
          </a:prstGeom>
          <a:solidFill>
            <a:srgbClr val="E8F0FE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2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4005072"/>
            <a:ext cx="365760" cy="365760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1280160" y="3931920"/>
            <a:ext cx="7132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Ställ dessa frågor inför varje beslut — i yrket, i klubben och i livet.</a:t>
            </a:r>
            <a:endParaRPr lang="en-US" sz="1400" dirty="0"/>
          </a:p>
        </p:txBody>
      </p:sp>
      <p:sp>
        <p:nvSpPr>
          <p:cNvPr id="23" name="Text 20"/>
          <p:cNvSpPr/>
          <p:nvPr/>
        </p:nvSpPr>
        <p:spPr>
          <a:xfrm>
            <a:off x="457200" y="475488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Introduktion</a:t>
            </a:r>
            <a:r>
              <a:rPr lang="en-US" sz="9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nya</a:t>
            </a:r>
            <a:r>
              <a:rPr lang="en-US" sz="9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medlemmar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00336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3" name="Text 1"/>
          <p:cNvSpPr/>
          <p:nvPr/>
        </p:nvSpPr>
        <p:spPr>
          <a:xfrm>
            <a:off x="548640" y="457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STRUKTUR &amp; TJÄNSTEGRENAR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640080" y="685800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Så hänger det ihop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640080" y="1188720"/>
            <a:ext cx="3931920" cy="548640"/>
          </a:xfrm>
          <a:prstGeom prst="rect">
            <a:avLst/>
          </a:prstGeom>
          <a:solidFill>
            <a:srgbClr val="E8F0FE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6" name="Text 4"/>
          <p:cNvSpPr/>
          <p:nvPr/>
        </p:nvSpPr>
        <p:spPr>
          <a:xfrm>
            <a:off x="822960" y="118872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Rotary International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3108960" y="1188720"/>
            <a:ext cx="1371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Globalt · 220+ länder</a:t>
            </a:r>
            <a:endParaRPr lang="en-US" sz="110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3160" y="1737360"/>
            <a:ext cx="228600" cy="22860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640080" y="1965960"/>
            <a:ext cx="3931920" cy="548640"/>
          </a:xfrm>
          <a:prstGeom prst="rect">
            <a:avLst/>
          </a:prstGeom>
          <a:solidFill>
            <a:srgbClr val="E8F0FE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10" name="Text 7"/>
          <p:cNvSpPr/>
          <p:nvPr/>
        </p:nvSpPr>
        <p:spPr>
          <a:xfrm>
            <a:off x="822960" y="196596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Distrikt 2365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3108960" y="1965960"/>
            <a:ext cx="1371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Västsverige</a:t>
            </a:r>
            <a:endParaRPr lang="en-US" sz="1100" dirty="0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3160" y="2514600"/>
            <a:ext cx="228600" cy="228600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640080" y="2743200"/>
            <a:ext cx="3931920" cy="548640"/>
          </a:xfrm>
          <a:prstGeom prst="rect">
            <a:avLst/>
          </a:prstGeom>
          <a:solidFill>
            <a:srgbClr val="E8F0FE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14" name="Text 10"/>
          <p:cNvSpPr/>
          <p:nvPr/>
        </p:nvSpPr>
        <p:spPr>
          <a:xfrm>
            <a:off x="822960" y="274320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 err="1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Namn</a:t>
            </a:r>
            <a:r>
              <a:rPr lang="en-US" sz="14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RK</a:t>
            </a:r>
            <a:endParaRPr lang="en-US" sz="1400" dirty="0"/>
          </a:p>
        </p:txBody>
      </p:sp>
      <p:sp>
        <p:nvSpPr>
          <p:cNvPr id="15" name="Text 11"/>
          <p:cNvSpPr/>
          <p:nvPr/>
        </p:nvSpPr>
        <p:spPr>
          <a:xfrm>
            <a:off x="3108960" y="2743200"/>
            <a:ext cx="1371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Vår klubb</a:t>
            </a:r>
            <a:endParaRPr lang="en-US" sz="1100" dirty="0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3160" y="3291840"/>
            <a:ext cx="228600" cy="228600"/>
          </a:xfrm>
          <a:prstGeom prst="rect">
            <a:avLst/>
          </a:prstGeom>
        </p:spPr>
      </p:pic>
      <p:sp>
        <p:nvSpPr>
          <p:cNvPr id="17" name="Shape 12"/>
          <p:cNvSpPr/>
          <p:nvPr/>
        </p:nvSpPr>
        <p:spPr>
          <a:xfrm>
            <a:off x="640080" y="3520440"/>
            <a:ext cx="3931920" cy="548640"/>
          </a:xfrm>
          <a:prstGeom prst="rect">
            <a:avLst/>
          </a:prstGeom>
          <a:solidFill>
            <a:srgbClr val="005DA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18" name="Text 13"/>
          <p:cNvSpPr/>
          <p:nvPr/>
        </p:nvSpPr>
        <p:spPr>
          <a:xfrm>
            <a:off x="822960" y="352044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</a:t>
            </a:r>
            <a:endParaRPr lang="en-US" sz="1400" dirty="0"/>
          </a:p>
        </p:txBody>
      </p:sp>
      <p:sp>
        <p:nvSpPr>
          <p:cNvPr id="19" name="Text 14"/>
          <p:cNvSpPr/>
          <p:nvPr/>
        </p:nvSpPr>
        <p:spPr>
          <a:xfrm>
            <a:off x="3108960" y="3520440"/>
            <a:ext cx="1371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E8F0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Rotarian</a:t>
            </a:r>
            <a:endParaRPr lang="en-US" sz="1100" dirty="0"/>
          </a:p>
        </p:txBody>
      </p:sp>
      <p:sp>
        <p:nvSpPr>
          <p:cNvPr id="20" name="Text 15"/>
          <p:cNvSpPr/>
          <p:nvPr/>
        </p:nvSpPr>
        <p:spPr>
          <a:xfrm>
            <a:off x="5029200" y="68580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Fem tjänstegrenar</a:t>
            </a:r>
            <a:endParaRPr lang="en-US" sz="1600" dirty="0"/>
          </a:p>
        </p:txBody>
      </p:sp>
      <p:sp>
        <p:nvSpPr>
          <p:cNvPr id="21" name="Shape 16"/>
          <p:cNvSpPr/>
          <p:nvPr/>
        </p:nvSpPr>
        <p:spPr>
          <a:xfrm>
            <a:off x="5029200" y="1188720"/>
            <a:ext cx="73152" cy="548640"/>
          </a:xfrm>
          <a:prstGeom prst="rect">
            <a:avLst/>
          </a:prstGeom>
          <a:solidFill>
            <a:srgbClr val="005DA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22" name="Text 17"/>
          <p:cNvSpPr/>
          <p:nvPr/>
        </p:nvSpPr>
        <p:spPr>
          <a:xfrm>
            <a:off x="5257800" y="118872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Klubbtjänst</a:t>
            </a:r>
            <a:endParaRPr lang="en-US" sz="1300" dirty="0"/>
          </a:p>
        </p:txBody>
      </p:sp>
      <p:sp>
        <p:nvSpPr>
          <p:cNvPr id="23" name="Text 18"/>
          <p:cNvSpPr/>
          <p:nvPr/>
        </p:nvSpPr>
        <p:spPr>
          <a:xfrm>
            <a:off x="5257800" y="1481328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Relationer &amp; engagemang i klubben</a:t>
            </a:r>
            <a:endParaRPr lang="en-US" sz="1000" dirty="0"/>
          </a:p>
        </p:txBody>
      </p:sp>
      <p:sp>
        <p:nvSpPr>
          <p:cNvPr id="24" name="Shape 19"/>
          <p:cNvSpPr/>
          <p:nvPr/>
        </p:nvSpPr>
        <p:spPr>
          <a:xfrm>
            <a:off x="5029200" y="1901952"/>
            <a:ext cx="73152" cy="548640"/>
          </a:xfrm>
          <a:prstGeom prst="rect">
            <a:avLst/>
          </a:prstGeom>
          <a:solidFill>
            <a:srgbClr val="005DA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25" name="Text 20"/>
          <p:cNvSpPr/>
          <p:nvPr/>
        </p:nvSpPr>
        <p:spPr>
          <a:xfrm>
            <a:off x="5257800" y="1901952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Yrkestjänst</a:t>
            </a:r>
            <a:endParaRPr lang="en-US" sz="1300" dirty="0"/>
          </a:p>
        </p:txBody>
      </p:sp>
      <p:sp>
        <p:nvSpPr>
          <p:cNvPr id="26" name="Text 21"/>
          <p:cNvSpPr/>
          <p:nvPr/>
        </p:nvSpPr>
        <p:spPr>
          <a:xfrm>
            <a:off x="5257800" y="2194560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Din kompetens till nytta för samhället</a:t>
            </a:r>
            <a:endParaRPr lang="en-US" sz="1000" dirty="0"/>
          </a:p>
        </p:txBody>
      </p:sp>
      <p:sp>
        <p:nvSpPr>
          <p:cNvPr id="27" name="Shape 22"/>
          <p:cNvSpPr/>
          <p:nvPr/>
        </p:nvSpPr>
        <p:spPr>
          <a:xfrm>
            <a:off x="5029200" y="2615184"/>
            <a:ext cx="73152" cy="548640"/>
          </a:xfrm>
          <a:prstGeom prst="rect">
            <a:avLst/>
          </a:prstGeom>
          <a:solidFill>
            <a:srgbClr val="005DA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28" name="Text 23"/>
          <p:cNvSpPr/>
          <p:nvPr/>
        </p:nvSpPr>
        <p:spPr>
          <a:xfrm>
            <a:off x="5257800" y="2615184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Samhällstjänst</a:t>
            </a:r>
            <a:endParaRPr lang="en-US" sz="1300" dirty="0"/>
          </a:p>
        </p:txBody>
      </p:sp>
      <p:sp>
        <p:nvSpPr>
          <p:cNvPr id="29" name="Text 24"/>
          <p:cNvSpPr/>
          <p:nvPr/>
        </p:nvSpPr>
        <p:spPr>
          <a:xfrm>
            <a:off x="5257800" y="2907792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Förbättra livet i närsamhället</a:t>
            </a:r>
            <a:endParaRPr lang="en-US" sz="1000" dirty="0"/>
          </a:p>
        </p:txBody>
      </p:sp>
      <p:sp>
        <p:nvSpPr>
          <p:cNvPr id="30" name="Shape 25"/>
          <p:cNvSpPr/>
          <p:nvPr/>
        </p:nvSpPr>
        <p:spPr>
          <a:xfrm>
            <a:off x="5029200" y="3328416"/>
            <a:ext cx="73152" cy="548640"/>
          </a:xfrm>
          <a:prstGeom prst="rect">
            <a:avLst/>
          </a:prstGeom>
          <a:solidFill>
            <a:srgbClr val="005DA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31" name="Text 26"/>
          <p:cNvSpPr/>
          <p:nvPr/>
        </p:nvSpPr>
        <p:spPr>
          <a:xfrm>
            <a:off x="5257800" y="3328416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Internationell tjänst</a:t>
            </a:r>
            <a:endParaRPr lang="en-US" sz="1300" dirty="0"/>
          </a:p>
        </p:txBody>
      </p:sp>
      <p:sp>
        <p:nvSpPr>
          <p:cNvPr id="32" name="Text 27"/>
          <p:cNvSpPr/>
          <p:nvPr/>
        </p:nvSpPr>
        <p:spPr>
          <a:xfrm>
            <a:off x="5257800" y="3621024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Fred och förståelse globalt</a:t>
            </a:r>
            <a:endParaRPr lang="en-US" sz="1000" dirty="0"/>
          </a:p>
        </p:txBody>
      </p:sp>
      <p:sp>
        <p:nvSpPr>
          <p:cNvPr id="33" name="Shape 28"/>
          <p:cNvSpPr/>
          <p:nvPr/>
        </p:nvSpPr>
        <p:spPr>
          <a:xfrm>
            <a:off x="5029200" y="4041648"/>
            <a:ext cx="73152" cy="548640"/>
          </a:xfrm>
          <a:prstGeom prst="rect">
            <a:avLst/>
          </a:prstGeom>
          <a:solidFill>
            <a:srgbClr val="005DA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34" name="Text 29"/>
          <p:cNvSpPr/>
          <p:nvPr/>
        </p:nvSpPr>
        <p:spPr>
          <a:xfrm>
            <a:off x="5257800" y="4041648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Ungdomstjänst</a:t>
            </a:r>
            <a:endParaRPr lang="en-US" sz="1300" dirty="0"/>
          </a:p>
        </p:txBody>
      </p:sp>
      <p:sp>
        <p:nvSpPr>
          <p:cNvPr id="35" name="Text 30"/>
          <p:cNvSpPr/>
          <p:nvPr/>
        </p:nvSpPr>
        <p:spPr>
          <a:xfrm>
            <a:off x="5257800" y="4334256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Interact, Rotaract, Ungdomsutbyte</a:t>
            </a:r>
            <a:endParaRPr lang="en-US" sz="1000" dirty="0"/>
          </a:p>
        </p:txBody>
      </p:sp>
      <p:sp>
        <p:nvSpPr>
          <p:cNvPr id="36" name="Text 31"/>
          <p:cNvSpPr/>
          <p:nvPr/>
        </p:nvSpPr>
        <p:spPr>
          <a:xfrm>
            <a:off x="457200" y="475488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Introduktion</a:t>
            </a:r>
            <a:r>
              <a:rPr lang="en-US" sz="9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nya</a:t>
            </a:r>
            <a:r>
              <a:rPr lang="en-US" sz="9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medlemmar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00336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3" name="Text 1"/>
          <p:cNvSpPr/>
          <p:nvPr/>
        </p:nvSpPr>
        <p:spPr>
          <a:xfrm>
            <a:off x="548640" y="457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VART STÅR ROTARY IDAG?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457200" y="640080"/>
            <a:ext cx="8229600" cy="1417320"/>
          </a:xfrm>
          <a:prstGeom prst="rect">
            <a:avLst/>
          </a:prstGeom>
          <a:solidFill>
            <a:srgbClr val="E8F0FE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5" name="Shape 3"/>
          <p:cNvSpPr/>
          <p:nvPr/>
        </p:nvSpPr>
        <p:spPr>
          <a:xfrm>
            <a:off x="457200" y="640080"/>
            <a:ext cx="73152" cy="1417320"/>
          </a:xfrm>
          <a:prstGeom prst="rect">
            <a:avLst/>
          </a:prstGeom>
          <a:solidFill>
            <a:srgbClr val="005DA6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731520"/>
            <a:ext cx="365760" cy="3657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234440" y="713232"/>
            <a:ext cx="7132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RI:s strategiska plan 2022–2027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731520" y="1170432"/>
            <a:ext cx="1828800" cy="7772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9" name="Shape 6"/>
          <p:cNvSpPr/>
          <p:nvPr/>
        </p:nvSpPr>
        <p:spPr>
          <a:xfrm>
            <a:off x="731520" y="1170432"/>
            <a:ext cx="1828800" cy="45720"/>
          </a:xfrm>
          <a:prstGeom prst="rect">
            <a:avLst/>
          </a:prstGeom>
          <a:solidFill>
            <a:srgbClr val="F7A800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10" name="Text 7"/>
          <p:cNvSpPr/>
          <p:nvPr/>
        </p:nvSpPr>
        <p:spPr>
          <a:xfrm>
            <a:off x="822960" y="1225296"/>
            <a:ext cx="1645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Increase</a:t>
            </a:r>
            <a:endParaRPr lang="en-US" sz="1100" dirty="0"/>
          </a:p>
          <a:p>
            <a:pPr marL="0" indent="0" algn="l">
              <a:buNone/>
            </a:pPr>
            <a:r>
              <a:rPr lang="en-US" sz="11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822960" y="1554480"/>
            <a:ext cx="1645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Stärk effekten av</a:t>
            </a:r>
            <a:endParaRPr lang="en-US" sz="900" dirty="0"/>
          </a:p>
          <a:p>
            <a:pPr marL="0" indent="0" algn="l">
              <a:buNone/>
            </a:pPr>
            <a:r>
              <a:rPr lang="en-US" sz="900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Rotarys service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2743200" y="1170432"/>
            <a:ext cx="1828800" cy="7772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13" name="Shape 10"/>
          <p:cNvSpPr/>
          <p:nvPr/>
        </p:nvSpPr>
        <p:spPr>
          <a:xfrm>
            <a:off x="2743200" y="1170432"/>
            <a:ext cx="1828800" cy="45720"/>
          </a:xfrm>
          <a:prstGeom prst="rect">
            <a:avLst/>
          </a:prstGeom>
          <a:solidFill>
            <a:srgbClr val="F7A800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14" name="Text 11"/>
          <p:cNvSpPr/>
          <p:nvPr/>
        </p:nvSpPr>
        <p:spPr>
          <a:xfrm>
            <a:off x="2834640" y="1225296"/>
            <a:ext cx="1645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Expand</a:t>
            </a:r>
            <a:endParaRPr lang="en-US" sz="1100" dirty="0"/>
          </a:p>
          <a:p>
            <a:pPr marL="0" indent="0" algn="l">
              <a:buNone/>
            </a:pPr>
            <a:r>
              <a:rPr lang="en-US" sz="11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Reach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2834640" y="1554480"/>
            <a:ext cx="1645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Nå fler samhällen</a:t>
            </a:r>
            <a:endParaRPr lang="en-US" sz="900" dirty="0"/>
          </a:p>
          <a:p>
            <a:pPr marL="0" indent="0" algn="l">
              <a:buNone/>
            </a:pPr>
            <a:r>
              <a:rPr lang="en-US" sz="900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och fler medlemmar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4754880" y="1170432"/>
            <a:ext cx="1828800" cy="7772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17" name="Shape 14"/>
          <p:cNvSpPr/>
          <p:nvPr/>
        </p:nvSpPr>
        <p:spPr>
          <a:xfrm>
            <a:off x="4754880" y="1170432"/>
            <a:ext cx="1828800" cy="45720"/>
          </a:xfrm>
          <a:prstGeom prst="rect">
            <a:avLst/>
          </a:prstGeom>
          <a:solidFill>
            <a:srgbClr val="F7A800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18" name="Text 15"/>
          <p:cNvSpPr/>
          <p:nvPr/>
        </p:nvSpPr>
        <p:spPr>
          <a:xfrm>
            <a:off x="4846320" y="1225296"/>
            <a:ext cx="1645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Enhance</a:t>
            </a:r>
            <a:endParaRPr lang="en-US" sz="1100" dirty="0"/>
          </a:p>
          <a:p>
            <a:pPr marL="0" indent="0" algn="l">
              <a:buNone/>
            </a:pPr>
            <a:r>
              <a:rPr lang="en-US" sz="11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Engagement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4846320" y="1554480"/>
            <a:ext cx="1645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Fördjupa rotarianers</a:t>
            </a:r>
            <a:endParaRPr lang="en-US" sz="900" dirty="0"/>
          </a:p>
          <a:p>
            <a:pPr marL="0" indent="0" algn="l">
              <a:buNone/>
            </a:pPr>
            <a:r>
              <a:rPr lang="en-US" sz="900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engagemang</a:t>
            </a:r>
            <a:endParaRPr lang="en-US" sz="900" dirty="0"/>
          </a:p>
        </p:txBody>
      </p:sp>
      <p:sp>
        <p:nvSpPr>
          <p:cNvPr id="20" name="Shape 17"/>
          <p:cNvSpPr/>
          <p:nvPr/>
        </p:nvSpPr>
        <p:spPr>
          <a:xfrm>
            <a:off x="6766560" y="1170432"/>
            <a:ext cx="1828800" cy="7772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21" name="Shape 18"/>
          <p:cNvSpPr/>
          <p:nvPr/>
        </p:nvSpPr>
        <p:spPr>
          <a:xfrm>
            <a:off x="6766560" y="1170432"/>
            <a:ext cx="1828800" cy="45720"/>
          </a:xfrm>
          <a:prstGeom prst="rect">
            <a:avLst/>
          </a:prstGeom>
          <a:solidFill>
            <a:srgbClr val="F7A800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22" name="Text 19"/>
          <p:cNvSpPr/>
          <p:nvPr/>
        </p:nvSpPr>
        <p:spPr>
          <a:xfrm>
            <a:off x="6858000" y="1225296"/>
            <a:ext cx="1645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Increase</a:t>
            </a:r>
            <a:endParaRPr lang="en-US" sz="1100" dirty="0"/>
          </a:p>
          <a:p>
            <a:pPr marL="0" indent="0" algn="l">
              <a:buNone/>
            </a:pPr>
            <a:r>
              <a:rPr lang="en-US" sz="11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Adaptability</a:t>
            </a:r>
            <a:endParaRPr lang="en-US" sz="1100" dirty="0"/>
          </a:p>
        </p:txBody>
      </p:sp>
      <p:sp>
        <p:nvSpPr>
          <p:cNvPr id="23" name="Text 20"/>
          <p:cNvSpPr/>
          <p:nvPr/>
        </p:nvSpPr>
        <p:spPr>
          <a:xfrm>
            <a:off x="6858000" y="1554480"/>
            <a:ext cx="1645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Anpassa Rotary till</a:t>
            </a:r>
            <a:endParaRPr lang="en-US" sz="900" dirty="0"/>
          </a:p>
          <a:p>
            <a:pPr marL="0" indent="0" algn="l">
              <a:buNone/>
            </a:pPr>
            <a:r>
              <a:rPr lang="en-US" sz="900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föränderlig värld</a:t>
            </a:r>
            <a:endParaRPr lang="en-US" sz="900" dirty="0"/>
          </a:p>
        </p:txBody>
      </p:sp>
      <p:sp>
        <p:nvSpPr>
          <p:cNvPr id="24" name="Shape 21"/>
          <p:cNvSpPr/>
          <p:nvPr/>
        </p:nvSpPr>
        <p:spPr>
          <a:xfrm>
            <a:off x="457200" y="2286000"/>
            <a:ext cx="8229600" cy="96012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25" name="Shape 22"/>
          <p:cNvSpPr/>
          <p:nvPr/>
        </p:nvSpPr>
        <p:spPr>
          <a:xfrm>
            <a:off x="457200" y="2286000"/>
            <a:ext cx="73152" cy="960120"/>
          </a:xfrm>
          <a:prstGeom prst="rect">
            <a:avLst/>
          </a:prstGeom>
          <a:solidFill>
            <a:srgbClr val="F7A800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2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" y="2377440"/>
            <a:ext cx="365760" cy="365760"/>
          </a:xfrm>
          <a:prstGeom prst="rect">
            <a:avLst/>
          </a:prstGeom>
        </p:spPr>
      </p:pic>
      <p:sp>
        <p:nvSpPr>
          <p:cNvPr id="27" name="Text 23"/>
          <p:cNvSpPr/>
          <p:nvPr/>
        </p:nvSpPr>
        <p:spPr>
          <a:xfrm>
            <a:off x="1234440" y="2359152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 of Action</a:t>
            </a:r>
            <a:endParaRPr lang="en-US" sz="1600" dirty="0"/>
          </a:p>
        </p:txBody>
      </p:sp>
      <p:sp>
        <p:nvSpPr>
          <p:cNvPr id="28" name="Text 24"/>
          <p:cNvSpPr/>
          <p:nvPr/>
        </p:nvSpPr>
        <p:spPr>
          <a:xfrm>
            <a:off x="731520" y="2743200"/>
            <a:ext cx="7680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Rotarys globala varumärkesidentitet — människor som ser problem och agerar. All extern kommunikation bygger på denna identitet. RLI utbildar rotarianer att vara just People of Action.</a:t>
            </a:r>
            <a:endParaRPr lang="en-US" sz="1200" dirty="0"/>
          </a:p>
        </p:txBody>
      </p:sp>
      <p:sp>
        <p:nvSpPr>
          <p:cNvPr id="29" name="Shape 25"/>
          <p:cNvSpPr/>
          <p:nvPr/>
        </p:nvSpPr>
        <p:spPr>
          <a:xfrm>
            <a:off x="457200" y="3474720"/>
            <a:ext cx="8229600" cy="1005840"/>
          </a:xfrm>
          <a:prstGeom prst="rect">
            <a:avLst/>
          </a:prstGeom>
          <a:solidFill>
            <a:srgbClr val="E8F0FE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30" name="Shape 26"/>
          <p:cNvSpPr/>
          <p:nvPr/>
        </p:nvSpPr>
        <p:spPr>
          <a:xfrm>
            <a:off x="457200" y="3474720"/>
            <a:ext cx="73152" cy="1005840"/>
          </a:xfrm>
          <a:prstGeom prst="rect">
            <a:avLst/>
          </a:prstGeom>
          <a:solidFill>
            <a:srgbClr val="005DA6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3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20" y="3566160"/>
            <a:ext cx="365760" cy="365760"/>
          </a:xfrm>
          <a:prstGeom prst="rect">
            <a:avLst/>
          </a:prstGeom>
        </p:spPr>
      </p:pic>
      <p:sp>
        <p:nvSpPr>
          <p:cNvPr id="32" name="Text 27"/>
          <p:cNvSpPr/>
          <p:nvPr/>
        </p:nvSpPr>
        <p:spPr>
          <a:xfrm>
            <a:off x="1234440" y="3547872"/>
            <a:ext cx="7132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Mångfald, jämlikhet och inkludering (DEI)</a:t>
            </a:r>
            <a:endParaRPr lang="en-US" sz="1600" dirty="0"/>
          </a:p>
        </p:txBody>
      </p:sp>
      <p:sp>
        <p:nvSpPr>
          <p:cNvPr id="33" name="Text 28"/>
          <p:cNvSpPr/>
          <p:nvPr/>
        </p:nvSpPr>
        <p:spPr>
          <a:xfrm>
            <a:off x="731520" y="3931920"/>
            <a:ext cx="7680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Rotary strävar efter att spegla de samhällen vi verkar i. Välutbildade ledare bygger mer inkluderande klubbar — det stärker kamratskapet, breddar kompetensen och gör vår service mer relevant. Mångfald i yrke, perspektiv, ålder och bakgrund är inte ett tillägg — det är kärnan.</a:t>
            </a:r>
            <a:endParaRPr lang="en-US" sz="1200" dirty="0"/>
          </a:p>
        </p:txBody>
      </p:sp>
      <p:sp>
        <p:nvSpPr>
          <p:cNvPr id="34" name="Text 29"/>
          <p:cNvSpPr/>
          <p:nvPr/>
        </p:nvSpPr>
        <p:spPr>
          <a:xfrm>
            <a:off x="457200" y="475488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Introduktion</a:t>
            </a:r>
            <a:r>
              <a:rPr lang="en-US" sz="9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nya</a:t>
            </a:r>
            <a:r>
              <a:rPr lang="en-US" sz="9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medlemmar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00336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3" name="Text 1"/>
          <p:cNvSpPr/>
          <p:nvPr/>
        </p:nvSpPr>
        <p:spPr>
          <a:xfrm>
            <a:off x="548640" y="457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SJU FOKUSOMRÅDEN &amp; THE ROTARY FOUNDATION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457200" y="685800"/>
            <a:ext cx="1920240" cy="1051560"/>
          </a:xfrm>
          <a:prstGeom prst="rect">
            <a:avLst/>
          </a:prstGeom>
          <a:solidFill>
            <a:srgbClr val="E8F0FE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978495"/>
            <a:ext cx="365760" cy="3657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05840" y="731520"/>
            <a:ext cx="12801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Fred och konfliktlösning</a:t>
            </a:r>
            <a:endParaRPr lang="en-US" sz="1100" dirty="0"/>
          </a:p>
        </p:txBody>
      </p:sp>
      <p:sp>
        <p:nvSpPr>
          <p:cNvPr id="7" name="Shape 4"/>
          <p:cNvSpPr/>
          <p:nvPr/>
        </p:nvSpPr>
        <p:spPr>
          <a:xfrm>
            <a:off x="2560320" y="685800"/>
            <a:ext cx="1920240" cy="1051560"/>
          </a:xfrm>
          <a:prstGeom prst="rect">
            <a:avLst/>
          </a:prstGeom>
          <a:solidFill>
            <a:srgbClr val="E8F0FE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1760" y="978495"/>
            <a:ext cx="365760" cy="36576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108960" y="731520"/>
            <a:ext cx="12801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 err="1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Sjukdoms-förebyggande</a:t>
            </a:r>
            <a:endParaRPr lang="en-US" sz="1100" dirty="0"/>
          </a:p>
        </p:txBody>
      </p:sp>
      <p:sp>
        <p:nvSpPr>
          <p:cNvPr id="10" name="Shape 6"/>
          <p:cNvSpPr/>
          <p:nvPr/>
        </p:nvSpPr>
        <p:spPr>
          <a:xfrm>
            <a:off x="4663440" y="685800"/>
            <a:ext cx="1920240" cy="1051560"/>
          </a:xfrm>
          <a:prstGeom prst="rect">
            <a:avLst/>
          </a:prstGeom>
          <a:solidFill>
            <a:srgbClr val="E8F0FE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4880" y="978495"/>
            <a:ext cx="365760" cy="36576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5212080" y="731520"/>
            <a:ext cx="12801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Vatten, sanitet och hygien</a:t>
            </a:r>
            <a:endParaRPr lang="en-US" sz="1100" dirty="0"/>
          </a:p>
        </p:txBody>
      </p:sp>
      <p:sp>
        <p:nvSpPr>
          <p:cNvPr id="13" name="Shape 8"/>
          <p:cNvSpPr/>
          <p:nvPr/>
        </p:nvSpPr>
        <p:spPr>
          <a:xfrm>
            <a:off x="6766560" y="685800"/>
            <a:ext cx="1920240" cy="1051560"/>
          </a:xfrm>
          <a:prstGeom prst="rect">
            <a:avLst/>
          </a:prstGeom>
          <a:solidFill>
            <a:srgbClr val="E8F0FE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0" y="978495"/>
            <a:ext cx="365760" cy="365760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7315200" y="731520"/>
            <a:ext cx="12801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Mödra- och barnahälsa</a:t>
            </a:r>
            <a:endParaRPr lang="en-US" sz="1100" dirty="0"/>
          </a:p>
        </p:txBody>
      </p:sp>
      <p:sp>
        <p:nvSpPr>
          <p:cNvPr id="16" name="Shape 10"/>
          <p:cNvSpPr/>
          <p:nvPr/>
        </p:nvSpPr>
        <p:spPr>
          <a:xfrm>
            <a:off x="457200" y="1965960"/>
            <a:ext cx="1920240" cy="1051560"/>
          </a:xfrm>
          <a:prstGeom prst="rect">
            <a:avLst/>
          </a:prstGeom>
          <a:solidFill>
            <a:srgbClr val="E8F0FE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640" y="2258655"/>
            <a:ext cx="365760" cy="365760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005840" y="2011680"/>
            <a:ext cx="12801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Utbildning och läskunnighet</a:t>
            </a:r>
            <a:endParaRPr lang="en-US" sz="1100" dirty="0"/>
          </a:p>
        </p:txBody>
      </p:sp>
      <p:sp>
        <p:nvSpPr>
          <p:cNvPr id="19" name="Shape 12"/>
          <p:cNvSpPr/>
          <p:nvPr/>
        </p:nvSpPr>
        <p:spPr>
          <a:xfrm>
            <a:off x="2560320" y="1965960"/>
            <a:ext cx="1920240" cy="1051560"/>
          </a:xfrm>
          <a:prstGeom prst="rect">
            <a:avLst/>
          </a:prstGeom>
          <a:solidFill>
            <a:srgbClr val="E8F0FE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20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51760" y="2258655"/>
            <a:ext cx="365760" cy="365760"/>
          </a:xfrm>
          <a:prstGeom prst="rect">
            <a:avLst/>
          </a:prstGeom>
        </p:spPr>
      </p:pic>
      <p:sp>
        <p:nvSpPr>
          <p:cNvPr id="21" name="Text 13"/>
          <p:cNvSpPr/>
          <p:nvPr/>
        </p:nvSpPr>
        <p:spPr>
          <a:xfrm>
            <a:off x="3108960" y="2011680"/>
            <a:ext cx="12801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Ekonomisk utveckling</a:t>
            </a:r>
            <a:endParaRPr lang="en-US" sz="1100" dirty="0"/>
          </a:p>
        </p:txBody>
      </p:sp>
      <p:sp>
        <p:nvSpPr>
          <p:cNvPr id="22" name="Shape 14"/>
          <p:cNvSpPr/>
          <p:nvPr/>
        </p:nvSpPr>
        <p:spPr>
          <a:xfrm>
            <a:off x="4663440" y="1965960"/>
            <a:ext cx="1920240" cy="1051560"/>
          </a:xfrm>
          <a:prstGeom prst="rect">
            <a:avLst/>
          </a:prstGeom>
          <a:solidFill>
            <a:srgbClr val="E8F0FE"/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23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4880" y="2258655"/>
            <a:ext cx="365760" cy="365760"/>
          </a:xfrm>
          <a:prstGeom prst="rect">
            <a:avLst/>
          </a:prstGeom>
        </p:spPr>
      </p:pic>
      <p:sp>
        <p:nvSpPr>
          <p:cNvPr id="24" name="Text 15"/>
          <p:cNvSpPr/>
          <p:nvPr/>
        </p:nvSpPr>
        <p:spPr>
          <a:xfrm>
            <a:off x="5212080" y="2011680"/>
            <a:ext cx="12801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Miljö</a:t>
            </a:r>
            <a:endParaRPr lang="en-US" sz="1100" dirty="0"/>
          </a:p>
        </p:txBody>
      </p:sp>
      <p:sp>
        <p:nvSpPr>
          <p:cNvPr id="25" name="Shape 16"/>
          <p:cNvSpPr/>
          <p:nvPr/>
        </p:nvSpPr>
        <p:spPr>
          <a:xfrm>
            <a:off x="457200" y="3246120"/>
            <a:ext cx="8229600" cy="1463040"/>
          </a:xfrm>
          <a:prstGeom prst="rect">
            <a:avLst/>
          </a:prstGeom>
          <a:solidFill>
            <a:srgbClr val="00336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26" name="Text 17"/>
          <p:cNvSpPr/>
          <p:nvPr/>
        </p:nvSpPr>
        <p:spPr>
          <a:xfrm>
            <a:off x="731520" y="3337560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7A8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Rotary Foundation (TRF)</a:t>
            </a:r>
            <a:endParaRPr lang="en-US" sz="1600" dirty="0"/>
          </a:p>
        </p:txBody>
      </p:sp>
      <p:sp>
        <p:nvSpPr>
          <p:cNvPr id="27" name="Text 18"/>
          <p:cNvSpPr/>
          <p:nvPr/>
        </p:nvSpPr>
        <p:spPr>
          <a:xfrm>
            <a:off x="731520" y="374904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Grants</a:t>
            </a:r>
            <a:endParaRPr lang="en-US" sz="1300" dirty="0"/>
          </a:p>
        </p:txBody>
      </p:sp>
      <p:sp>
        <p:nvSpPr>
          <p:cNvPr id="28" name="Text 19"/>
          <p:cNvSpPr/>
          <p:nvPr/>
        </p:nvSpPr>
        <p:spPr>
          <a:xfrm>
            <a:off x="731520" y="4023360"/>
            <a:ext cx="2560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E8F0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District Grants (lokalt) &amp; Global Grants (internationellt, 30 000+ USD)</a:t>
            </a:r>
            <a:endParaRPr lang="en-US" sz="1000" dirty="0"/>
          </a:p>
        </p:txBody>
      </p:sp>
      <p:sp>
        <p:nvSpPr>
          <p:cNvPr id="29" name="Text 20"/>
          <p:cNvSpPr/>
          <p:nvPr/>
        </p:nvSpPr>
        <p:spPr>
          <a:xfrm>
            <a:off x="3474720" y="374904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PolioPlus</a:t>
            </a:r>
            <a:endParaRPr lang="en-US" sz="1300" dirty="0"/>
          </a:p>
        </p:txBody>
      </p:sp>
      <p:sp>
        <p:nvSpPr>
          <p:cNvPr id="30" name="Text 21"/>
          <p:cNvSpPr/>
          <p:nvPr/>
        </p:nvSpPr>
        <p:spPr>
          <a:xfrm>
            <a:off x="3474720" y="4023360"/>
            <a:ext cx="2560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E8F0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Sedan 1985: polio minskat med 99 %. Gates Foundation matchar 2:1</a:t>
            </a:r>
            <a:endParaRPr lang="en-US" sz="1000" dirty="0"/>
          </a:p>
        </p:txBody>
      </p:sp>
      <p:sp>
        <p:nvSpPr>
          <p:cNvPr id="31" name="Text 22"/>
          <p:cNvSpPr/>
          <p:nvPr/>
        </p:nvSpPr>
        <p:spPr>
          <a:xfrm>
            <a:off x="6217920" y="374904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Peace Fellows</a:t>
            </a:r>
            <a:endParaRPr lang="en-US" sz="1300" dirty="0"/>
          </a:p>
        </p:txBody>
      </p:sp>
      <p:sp>
        <p:nvSpPr>
          <p:cNvPr id="32" name="Text 23"/>
          <p:cNvSpPr/>
          <p:nvPr/>
        </p:nvSpPr>
        <p:spPr>
          <a:xfrm>
            <a:off x="6217920" y="4023360"/>
            <a:ext cx="2560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E8F0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Fredsutbildning vid 7 universitet globalt — finansieras av Rotary</a:t>
            </a:r>
            <a:endParaRPr lang="en-US" sz="1000" dirty="0"/>
          </a:p>
        </p:txBody>
      </p:sp>
      <p:sp>
        <p:nvSpPr>
          <p:cNvPr id="33" name="Text 24"/>
          <p:cNvSpPr/>
          <p:nvPr/>
        </p:nvSpPr>
        <p:spPr>
          <a:xfrm>
            <a:off x="457200" y="48006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Introduktion</a:t>
            </a:r>
            <a:r>
              <a:rPr lang="en-US" sz="9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nya</a:t>
            </a:r>
            <a:r>
              <a:rPr lang="en-US" sz="9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medlemmar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00336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3" name="Text 1"/>
          <p:cNvSpPr/>
          <p:nvPr/>
        </p:nvSpPr>
        <p:spPr>
          <a:xfrm>
            <a:off x="548640" y="457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NAMN RK — VÅR HISTORIA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1554480" y="788670"/>
            <a:ext cx="36576" cy="3566160"/>
          </a:xfrm>
          <a:prstGeom prst="rect">
            <a:avLst/>
          </a:prstGeom>
          <a:solidFill>
            <a:srgbClr val="4A90C4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5" name="Shape 3"/>
          <p:cNvSpPr/>
          <p:nvPr/>
        </p:nvSpPr>
        <p:spPr>
          <a:xfrm>
            <a:off x="1444752" y="822960"/>
            <a:ext cx="256032" cy="256032"/>
          </a:xfrm>
          <a:prstGeom prst="ellipse">
            <a:avLst/>
          </a:prstGeom>
          <a:solidFill>
            <a:srgbClr val="005DA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6" name="Text 4"/>
          <p:cNvSpPr/>
          <p:nvPr/>
        </p:nvSpPr>
        <p:spPr>
          <a:xfrm>
            <a:off x="274320" y="731520"/>
            <a:ext cx="1051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b="1" dirty="0" err="1">
                <a:solidFill>
                  <a:srgbClr val="005D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År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920240" y="731520"/>
            <a:ext cx="6675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 err="1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Namn</a:t>
            </a:r>
            <a:r>
              <a:rPr lang="en-US" sz="13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Rotaryklubb grundas. Initiativ </a:t>
            </a:r>
            <a:r>
              <a:rPr lang="en-US" sz="1300" dirty="0" err="1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från</a:t>
            </a:r>
            <a:r>
              <a:rPr lang="en-US" sz="13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Namn</a:t>
            </a:r>
            <a:r>
              <a:rPr lang="en-US" sz="13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RK.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1444752" y="1271016"/>
            <a:ext cx="256032" cy="256032"/>
          </a:xfrm>
          <a:prstGeom prst="ellipse">
            <a:avLst/>
          </a:prstGeom>
          <a:solidFill>
            <a:srgbClr val="005DA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9" name="Text 7"/>
          <p:cNvSpPr/>
          <p:nvPr/>
        </p:nvSpPr>
        <p:spPr>
          <a:xfrm>
            <a:off x="274320" y="1179576"/>
            <a:ext cx="1051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b="1" dirty="0" err="1">
                <a:solidFill>
                  <a:srgbClr val="005D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År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920240" y="1179576"/>
            <a:ext cx="6675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 err="1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Milstolpe</a:t>
            </a:r>
            <a:r>
              <a:rPr lang="en-US" sz="13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1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1444752" y="1719072"/>
            <a:ext cx="256032" cy="256032"/>
          </a:xfrm>
          <a:prstGeom prst="ellipse">
            <a:avLst/>
          </a:prstGeom>
          <a:solidFill>
            <a:srgbClr val="005DA6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12" name="Text 10"/>
          <p:cNvSpPr/>
          <p:nvPr/>
        </p:nvSpPr>
        <p:spPr>
          <a:xfrm>
            <a:off x="274320" y="1627632"/>
            <a:ext cx="1051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b="1" dirty="0" err="1">
                <a:solidFill>
                  <a:srgbClr val="005D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År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920240" y="1627632"/>
            <a:ext cx="6675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00" dirty="0" err="1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Milstolpe</a:t>
            </a:r>
            <a:r>
              <a:rPr lang="en-US" sz="13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457200" y="4251960"/>
            <a:ext cx="8229600" cy="457200"/>
          </a:xfrm>
          <a:prstGeom prst="rect">
            <a:avLst/>
          </a:prstGeom>
          <a:solidFill>
            <a:srgbClr val="E8F0FE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30" name="Text 28"/>
          <p:cNvSpPr/>
          <p:nvPr/>
        </p:nvSpPr>
        <p:spPr>
          <a:xfrm>
            <a:off x="731520" y="4251960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Vad </a:t>
            </a:r>
            <a:r>
              <a:rPr lang="en-US" sz="1200" i="1" dirty="0" err="1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</a:t>
            </a:r>
            <a:r>
              <a:rPr lang="en-US" sz="1200" i="1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i="1" dirty="0" err="1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klubben</a:t>
            </a:r>
            <a:r>
              <a:rPr lang="en-US" sz="1200" i="1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i="1" dirty="0" err="1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bidragit</a:t>
            </a:r>
            <a:r>
              <a:rPr lang="en-US" sz="1200" i="1" dirty="0">
                <a:solidFill>
                  <a:srgbClr val="1A6D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med!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457200" y="475488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Introduktion</a:t>
            </a:r>
            <a:r>
              <a:rPr lang="en-US" sz="9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nya</a:t>
            </a:r>
            <a:r>
              <a:rPr lang="en-US" sz="9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medlemmar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1519</Words>
  <Application>Microsoft Office PowerPoint</Application>
  <PresentationFormat>Bildspel på skärmen (16:9)</PresentationFormat>
  <Paragraphs>279</Paragraphs>
  <Slides>18</Slides>
  <Notes>18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Introduktion till Rotary — Trollhättan RK</dc:title>
  <dc:subject>PptxGenJS Presentation</dc:subject>
  <dc:creator>Per Frykner</dc:creator>
  <cp:lastModifiedBy>Per Frykner</cp:lastModifiedBy>
  <cp:revision>17</cp:revision>
  <dcterms:created xsi:type="dcterms:W3CDTF">2026-03-18T21:56:04Z</dcterms:created>
  <dcterms:modified xsi:type="dcterms:W3CDTF">2026-04-07T10:04:32Z</dcterms:modified>
</cp:coreProperties>
</file>